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5" r:id="rId1"/>
  </p:sldMasterIdLst>
  <p:notesMasterIdLst>
    <p:notesMasterId r:id="rId28"/>
  </p:notesMasterIdLst>
  <p:sldIdLst>
    <p:sldId id="426" r:id="rId2"/>
    <p:sldId id="427" r:id="rId3"/>
    <p:sldId id="424" r:id="rId4"/>
    <p:sldId id="423" r:id="rId5"/>
    <p:sldId id="425" r:id="rId6"/>
    <p:sldId id="428" r:id="rId7"/>
    <p:sldId id="363" r:id="rId8"/>
    <p:sldId id="429" r:id="rId9"/>
    <p:sldId id="374" r:id="rId10"/>
    <p:sldId id="430" r:id="rId11"/>
    <p:sldId id="431" r:id="rId12"/>
    <p:sldId id="432" r:id="rId13"/>
    <p:sldId id="433" r:id="rId14"/>
    <p:sldId id="375" r:id="rId15"/>
    <p:sldId id="365" r:id="rId16"/>
    <p:sldId id="366" r:id="rId17"/>
    <p:sldId id="434" r:id="rId18"/>
    <p:sldId id="369" r:id="rId19"/>
    <p:sldId id="380" r:id="rId20"/>
    <p:sldId id="411" r:id="rId21"/>
    <p:sldId id="435" r:id="rId22"/>
    <p:sldId id="392" r:id="rId23"/>
    <p:sldId id="397" r:id="rId24"/>
    <p:sldId id="437" r:id="rId25"/>
    <p:sldId id="438" r:id="rId26"/>
    <p:sldId id="439" r:id="rId27"/>
  </p:sldIdLst>
  <p:sldSz cx="9144000" cy="6858000" type="screen4x3"/>
  <p:notesSz cx="7315200" cy="96012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059"/>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CD655B-87F8-4475-9ECC-EEA0313FFC11}" v="1" dt="2023-12-03T03:55:52.2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notesViewPr>
    <p:cSldViewPr snapToGrid="0">
      <p:cViewPr>
        <p:scale>
          <a:sx n="1" d="2"/>
          <a:sy n="1" d="2"/>
        </p:scale>
        <p:origin x="0" y="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dab Alam" userId="7d76678f61a8fea9" providerId="LiveId" clId="{30CD655B-87F8-4475-9ECC-EEA0313FFC11}"/>
    <pc:docChg chg="delSld modNotesMaster">
      <pc:chgData name="Shadab Alam" userId="7d76678f61a8fea9" providerId="LiveId" clId="{30CD655B-87F8-4475-9ECC-EEA0313FFC11}" dt="2023-12-03T03:55:52.274" v="2"/>
      <pc:docMkLst>
        <pc:docMk/>
      </pc:docMkLst>
      <pc:sldChg chg="del">
        <pc:chgData name="Shadab Alam" userId="7d76678f61a8fea9" providerId="LiveId" clId="{30CD655B-87F8-4475-9ECC-EEA0313FFC11}" dt="2023-12-02T14:12:03.197" v="0" actId="47"/>
        <pc:sldMkLst>
          <pc:docMk/>
          <pc:sldMk cId="0" sldId="372"/>
        </pc:sldMkLst>
      </pc:sldChg>
      <pc:sldChg chg="del">
        <pc:chgData name="Shadab Alam" userId="7d76678f61a8fea9" providerId="LiveId" clId="{30CD655B-87F8-4475-9ECC-EEA0313FFC11}" dt="2023-12-02T14:13:00.529" v="1" actId="47"/>
        <pc:sldMkLst>
          <pc:docMk/>
          <pc:sldMk cId="0" sldId="387"/>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E02B52-386E-404E-BE82-D495676AFFC8}" type="doc">
      <dgm:prSet loTypeId="urn:microsoft.com/office/officeart/2005/8/layout/hierarchy3" loCatId="hierarchy" qsTypeId="urn:microsoft.com/office/officeart/2005/8/quickstyle/simple4" qsCatId="simple" csTypeId="urn:microsoft.com/office/officeart/2005/8/colors/accent1_2" csCatId="accent1" phldr="1"/>
      <dgm:spPr/>
      <dgm:t>
        <a:bodyPr/>
        <a:lstStyle/>
        <a:p>
          <a:endParaRPr lang="en-US"/>
        </a:p>
      </dgm:t>
    </dgm:pt>
    <dgm:pt modelId="{706B5FDE-1B8C-8649-9529-DD99DF67A8E4}">
      <dgm:prSet/>
      <dgm:spPr>
        <a:solidFill>
          <a:schemeClr val="accent5">
            <a:lumMod val="75000"/>
          </a:schemeClr>
        </a:solidFill>
      </dgm:spPr>
      <dgm:t>
        <a:bodyPr/>
        <a:lstStyle/>
        <a:p>
          <a:pPr rtl="0"/>
          <a:r>
            <a:rPr lang="en-US" b="1"/>
            <a:t>Subject</a:t>
          </a:r>
        </a:p>
      </dgm:t>
    </dgm:pt>
    <dgm:pt modelId="{54DFA7A9-43C6-764B-9A42-55F30C2E113C}" type="parTrans" cxnId="{41DB8314-E9C4-D246-BE16-E7C74BFC36F9}">
      <dgm:prSet/>
      <dgm:spPr/>
      <dgm:t>
        <a:bodyPr/>
        <a:lstStyle/>
        <a:p>
          <a:endParaRPr lang="en-US"/>
        </a:p>
      </dgm:t>
    </dgm:pt>
    <dgm:pt modelId="{2E413553-9B7D-0E45-A864-0197CA9212A5}" type="sibTrans" cxnId="{41DB8314-E9C4-D246-BE16-E7C74BFC36F9}">
      <dgm:prSet/>
      <dgm:spPr/>
      <dgm:t>
        <a:bodyPr/>
        <a:lstStyle/>
        <a:p>
          <a:endParaRPr lang="en-US"/>
        </a:p>
      </dgm:t>
    </dgm:pt>
    <dgm:pt modelId="{11AAFE74-1611-454E-A274-238D429D6D26}">
      <dgm:prSet custT="1"/>
      <dgm:spPr>
        <a:ln>
          <a:solidFill>
            <a:schemeClr val="accent5">
              <a:lumMod val="75000"/>
            </a:schemeClr>
          </a:solidFill>
        </a:ln>
      </dgm:spPr>
      <dgm:t>
        <a:bodyPr/>
        <a:lstStyle/>
        <a:p>
          <a:pPr rtl="0"/>
          <a:r>
            <a:rPr lang="en-US" sz="1200" b="1">
              <a:latin typeface="+mj-lt"/>
            </a:rPr>
            <a:t>An entity capable of accessing </a:t>
          </a:r>
          <a:r>
            <a:rPr lang="en-US" sz="1100" b="1">
              <a:latin typeface="+mj-lt"/>
            </a:rPr>
            <a:t>objects</a:t>
          </a:r>
        </a:p>
      </dgm:t>
    </dgm:pt>
    <dgm:pt modelId="{885CD814-982B-294D-A8BB-ECB3FB4987FE}" type="parTrans" cxnId="{3E4B0AC8-FFE9-7D40-83F7-35E76B3BD862}">
      <dgm:prSet/>
      <dgm:spPr>
        <a:ln>
          <a:solidFill>
            <a:schemeClr val="accent5">
              <a:lumMod val="75000"/>
            </a:schemeClr>
          </a:solidFill>
        </a:ln>
      </dgm:spPr>
      <dgm:t>
        <a:bodyPr/>
        <a:lstStyle/>
        <a:p>
          <a:endParaRPr lang="en-US"/>
        </a:p>
      </dgm:t>
    </dgm:pt>
    <dgm:pt modelId="{32406191-90F7-9E46-84AA-919C12F2A5F4}" type="sibTrans" cxnId="{3E4B0AC8-FFE9-7D40-83F7-35E76B3BD862}">
      <dgm:prSet/>
      <dgm:spPr/>
      <dgm:t>
        <a:bodyPr/>
        <a:lstStyle/>
        <a:p>
          <a:endParaRPr lang="en-US"/>
        </a:p>
      </dgm:t>
    </dgm:pt>
    <dgm:pt modelId="{87354C1B-6753-C742-88E6-2749AB4236A5}">
      <dgm:prSet custT="1"/>
      <dgm:spPr>
        <a:ln>
          <a:solidFill>
            <a:schemeClr val="accent5">
              <a:lumMod val="75000"/>
            </a:schemeClr>
          </a:solidFill>
        </a:ln>
      </dgm:spPr>
      <dgm:t>
        <a:bodyPr/>
        <a:lstStyle/>
        <a:p>
          <a:pPr rtl="0"/>
          <a:r>
            <a:rPr lang="en-US" sz="1200" b="1">
              <a:latin typeface="+mj-lt"/>
            </a:rPr>
            <a:t>Three classes</a:t>
          </a:r>
        </a:p>
      </dgm:t>
    </dgm:pt>
    <dgm:pt modelId="{9B05CFFA-1A00-004B-9027-D05639CE2E4B}" type="parTrans" cxnId="{C9C873C4-8115-2C41-8518-58B5D62A71BE}">
      <dgm:prSet/>
      <dgm:spPr>
        <a:ln>
          <a:solidFill>
            <a:schemeClr val="accent5">
              <a:lumMod val="75000"/>
            </a:schemeClr>
          </a:solidFill>
        </a:ln>
      </dgm:spPr>
      <dgm:t>
        <a:bodyPr/>
        <a:lstStyle/>
        <a:p>
          <a:endParaRPr lang="en-US"/>
        </a:p>
      </dgm:t>
    </dgm:pt>
    <dgm:pt modelId="{837B8399-3DD3-6D4F-A218-BD13AEFC7C99}" type="sibTrans" cxnId="{C9C873C4-8115-2C41-8518-58B5D62A71BE}">
      <dgm:prSet/>
      <dgm:spPr/>
      <dgm:t>
        <a:bodyPr/>
        <a:lstStyle/>
        <a:p>
          <a:endParaRPr lang="en-US"/>
        </a:p>
      </dgm:t>
    </dgm:pt>
    <dgm:pt modelId="{E7C074B8-C177-2F4F-A60A-C7DB914904FB}">
      <dgm:prSet custT="1"/>
      <dgm:spPr>
        <a:ln>
          <a:solidFill>
            <a:schemeClr val="accent5">
              <a:lumMod val="75000"/>
            </a:schemeClr>
          </a:solidFill>
        </a:ln>
      </dgm:spPr>
      <dgm:t>
        <a:bodyPr/>
        <a:lstStyle/>
        <a:p>
          <a:pPr rtl="0"/>
          <a:r>
            <a:rPr lang="en-US" sz="1200" b="1">
              <a:latin typeface="+mj-lt"/>
            </a:rPr>
            <a:t>Owner</a:t>
          </a:r>
        </a:p>
      </dgm:t>
    </dgm:pt>
    <dgm:pt modelId="{40C6DD54-1788-5942-908A-630ED4C43B10}" type="parTrans" cxnId="{6E436FB4-9578-544F-8581-6A1A2AE012FA}">
      <dgm:prSet/>
      <dgm:spPr/>
      <dgm:t>
        <a:bodyPr/>
        <a:lstStyle/>
        <a:p>
          <a:endParaRPr lang="en-US"/>
        </a:p>
      </dgm:t>
    </dgm:pt>
    <dgm:pt modelId="{E55B0399-F0D7-284A-A14C-BFA89374610D}" type="sibTrans" cxnId="{6E436FB4-9578-544F-8581-6A1A2AE012FA}">
      <dgm:prSet/>
      <dgm:spPr/>
      <dgm:t>
        <a:bodyPr/>
        <a:lstStyle/>
        <a:p>
          <a:endParaRPr lang="en-US"/>
        </a:p>
      </dgm:t>
    </dgm:pt>
    <dgm:pt modelId="{DD2EF354-602C-6E46-B9C1-93D8A00B1813}">
      <dgm:prSet custT="1"/>
      <dgm:spPr>
        <a:ln>
          <a:solidFill>
            <a:schemeClr val="accent5">
              <a:lumMod val="75000"/>
            </a:schemeClr>
          </a:solidFill>
        </a:ln>
      </dgm:spPr>
      <dgm:t>
        <a:bodyPr/>
        <a:lstStyle/>
        <a:p>
          <a:pPr rtl="0"/>
          <a:r>
            <a:rPr lang="en-US" sz="1200" b="1">
              <a:latin typeface="+mj-lt"/>
            </a:rPr>
            <a:t>Group</a:t>
          </a:r>
        </a:p>
      </dgm:t>
    </dgm:pt>
    <dgm:pt modelId="{DBACAF61-96D2-0B46-BC84-7D44B6894273}" type="parTrans" cxnId="{408785A0-8335-5A4F-9694-9A82B2D0B8C3}">
      <dgm:prSet/>
      <dgm:spPr/>
      <dgm:t>
        <a:bodyPr/>
        <a:lstStyle/>
        <a:p>
          <a:endParaRPr lang="en-US"/>
        </a:p>
      </dgm:t>
    </dgm:pt>
    <dgm:pt modelId="{32ED3F57-D6B5-894B-8936-E183F5720F36}" type="sibTrans" cxnId="{408785A0-8335-5A4F-9694-9A82B2D0B8C3}">
      <dgm:prSet/>
      <dgm:spPr/>
      <dgm:t>
        <a:bodyPr/>
        <a:lstStyle/>
        <a:p>
          <a:endParaRPr lang="en-US"/>
        </a:p>
      </dgm:t>
    </dgm:pt>
    <dgm:pt modelId="{E2D0BC85-DBA5-5545-901B-2FB5F17E1DA6}">
      <dgm:prSet custT="1"/>
      <dgm:spPr>
        <a:ln>
          <a:solidFill>
            <a:schemeClr val="accent5">
              <a:lumMod val="75000"/>
            </a:schemeClr>
          </a:solidFill>
        </a:ln>
      </dgm:spPr>
      <dgm:t>
        <a:bodyPr/>
        <a:lstStyle/>
        <a:p>
          <a:pPr rtl="0"/>
          <a:r>
            <a:rPr lang="en-US" sz="1200" b="1">
              <a:latin typeface="+mj-lt"/>
            </a:rPr>
            <a:t>World </a:t>
          </a:r>
        </a:p>
      </dgm:t>
    </dgm:pt>
    <dgm:pt modelId="{338FFBBD-BAA1-DA47-BCD6-832891D81163}" type="parTrans" cxnId="{80E8EFA1-D763-834F-9F61-5CC82224A9B4}">
      <dgm:prSet/>
      <dgm:spPr/>
      <dgm:t>
        <a:bodyPr/>
        <a:lstStyle/>
        <a:p>
          <a:endParaRPr lang="en-US"/>
        </a:p>
      </dgm:t>
    </dgm:pt>
    <dgm:pt modelId="{7E48BBBD-B50C-2040-A0BA-68144536DCFF}" type="sibTrans" cxnId="{80E8EFA1-D763-834F-9F61-5CC82224A9B4}">
      <dgm:prSet/>
      <dgm:spPr/>
      <dgm:t>
        <a:bodyPr/>
        <a:lstStyle/>
        <a:p>
          <a:endParaRPr lang="en-US"/>
        </a:p>
      </dgm:t>
    </dgm:pt>
    <dgm:pt modelId="{B4049728-E96E-6842-BE9D-FB3A9AD162B1}">
      <dgm:prSet/>
      <dgm:spPr/>
      <dgm:t>
        <a:bodyPr/>
        <a:lstStyle/>
        <a:p>
          <a:pPr rtl="0"/>
          <a:r>
            <a:rPr lang="en-US" b="1"/>
            <a:t>Object</a:t>
          </a:r>
        </a:p>
      </dgm:t>
    </dgm:pt>
    <dgm:pt modelId="{D2BBAED2-6D04-724F-977D-ABAF7A177AD2}" type="parTrans" cxnId="{616FD14F-546D-394F-BD5C-40FF5EAD9A9E}">
      <dgm:prSet/>
      <dgm:spPr/>
      <dgm:t>
        <a:bodyPr/>
        <a:lstStyle/>
        <a:p>
          <a:endParaRPr lang="en-US"/>
        </a:p>
      </dgm:t>
    </dgm:pt>
    <dgm:pt modelId="{8B9292EB-D04C-264C-B69C-74C6F5EDA427}" type="sibTrans" cxnId="{616FD14F-546D-394F-BD5C-40FF5EAD9A9E}">
      <dgm:prSet/>
      <dgm:spPr/>
      <dgm:t>
        <a:bodyPr/>
        <a:lstStyle/>
        <a:p>
          <a:endParaRPr lang="en-US"/>
        </a:p>
      </dgm:t>
    </dgm:pt>
    <dgm:pt modelId="{4984516E-24CA-504C-9742-C8C701E01755}">
      <dgm:prSet/>
      <dgm:spPr/>
      <dgm:t>
        <a:bodyPr/>
        <a:lstStyle/>
        <a:p>
          <a:pPr rtl="0"/>
          <a:r>
            <a:rPr lang="en-US" b="1">
              <a:latin typeface="+mj-lt"/>
            </a:rPr>
            <a:t>A resource to which access is controlled</a:t>
          </a:r>
        </a:p>
      </dgm:t>
    </dgm:pt>
    <dgm:pt modelId="{C5EB2781-6404-664E-AA68-A873DA37E96A}" type="parTrans" cxnId="{1D5DAD39-028F-094B-8564-1F139442A40F}">
      <dgm:prSet/>
      <dgm:spPr/>
      <dgm:t>
        <a:bodyPr/>
        <a:lstStyle/>
        <a:p>
          <a:endParaRPr lang="en-US"/>
        </a:p>
      </dgm:t>
    </dgm:pt>
    <dgm:pt modelId="{2EE0F926-F75D-6C46-B090-C94B6E9D5515}" type="sibTrans" cxnId="{1D5DAD39-028F-094B-8564-1F139442A40F}">
      <dgm:prSet/>
      <dgm:spPr/>
      <dgm:t>
        <a:bodyPr/>
        <a:lstStyle/>
        <a:p>
          <a:endParaRPr lang="en-US"/>
        </a:p>
      </dgm:t>
    </dgm:pt>
    <dgm:pt modelId="{9A794CDC-2CEE-3E4F-9B30-053B7CC6291C}">
      <dgm:prSet/>
      <dgm:spPr/>
      <dgm:t>
        <a:bodyPr/>
        <a:lstStyle/>
        <a:p>
          <a:pPr rtl="0"/>
          <a:r>
            <a:rPr lang="en-US" b="1">
              <a:latin typeface="+mj-lt"/>
            </a:rPr>
            <a:t>Entity used to contain and/or receive information</a:t>
          </a:r>
        </a:p>
      </dgm:t>
    </dgm:pt>
    <dgm:pt modelId="{8191F20F-A952-CD41-9A80-21149E7F6EB1}" type="parTrans" cxnId="{A8529722-4798-084A-BCD2-6500D547C44B}">
      <dgm:prSet/>
      <dgm:spPr/>
      <dgm:t>
        <a:bodyPr/>
        <a:lstStyle/>
        <a:p>
          <a:endParaRPr lang="en-US"/>
        </a:p>
      </dgm:t>
    </dgm:pt>
    <dgm:pt modelId="{F4366696-690E-9E42-97E1-AB950252A82B}" type="sibTrans" cxnId="{A8529722-4798-084A-BCD2-6500D547C44B}">
      <dgm:prSet/>
      <dgm:spPr/>
      <dgm:t>
        <a:bodyPr/>
        <a:lstStyle/>
        <a:p>
          <a:endParaRPr lang="en-US"/>
        </a:p>
      </dgm:t>
    </dgm:pt>
    <dgm:pt modelId="{91F4008A-17C0-D54B-99DB-5D6DAED7E29A}">
      <dgm:prSet/>
      <dgm:spPr>
        <a:solidFill>
          <a:schemeClr val="accent3">
            <a:lumMod val="75000"/>
          </a:schemeClr>
        </a:solidFill>
      </dgm:spPr>
      <dgm:t>
        <a:bodyPr/>
        <a:lstStyle/>
        <a:p>
          <a:pPr rtl="0"/>
          <a:r>
            <a:rPr lang="en-US" b="1"/>
            <a:t>Access right</a:t>
          </a:r>
        </a:p>
      </dgm:t>
    </dgm:pt>
    <dgm:pt modelId="{975E9E39-3E46-2B45-B13C-D62A712A56B3}" type="parTrans" cxnId="{AEBBFA34-3839-6A4C-9A78-1AFE2C3B2882}">
      <dgm:prSet/>
      <dgm:spPr/>
      <dgm:t>
        <a:bodyPr/>
        <a:lstStyle/>
        <a:p>
          <a:endParaRPr lang="en-US"/>
        </a:p>
      </dgm:t>
    </dgm:pt>
    <dgm:pt modelId="{93AD40CB-21FF-D240-AB05-AB7FFE73CD75}" type="sibTrans" cxnId="{AEBBFA34-3839-6A4C-9A78-1AFE2C3B2882}">
      <dgm:prSet/>
      <dgm:spPr/>
      <dgm:t>
        <a:bodyPr/>
        <a:lstStyle/>
        <a:p>
          <a:endParaRPr lang="en-US"/>
        </a:p>
      </dgm:t>
    </dgm:pt>
    <dgm:pt modelId="{7670846F-B6CE-8C47-8A91-B0A82EABAE3F}">
      <dgm:prSet/>
      <dgm:spPr>
        <a:ln>
          <a:solidFill>
            <a:schemeClr val="accent3">
              <a:lumMod val="75000"/>
            </a:schemeClr>
          </a:solidFill>
        </a:ln>
      </dgm:spPr>
      <dgm:t>
        <a:bodyPr/>
        <a:lstStyle/>
        <a:p>
          <a:pPr rtl="0"/>
          <a:r>
            <a:rPr lang="en-US" b="1">
              <a:latin typeface="+mj-lt"/>
              <a:cs typeface="Palatino Linotype (Body)"/>
            </a:rPr>
            <a:t>Describes the way in which a subject may access an object</a:t>
          </a:r>
        </a:p>
      </dgm:t>
    </dgm:pt>
    <dgm:pt modelId="{4F837F1F-AD65-1346-826D-5AB683919AF2}" type="parTrans" cxnId="{6D77BC4F-5BCD-0F4D-8FB5-3EED533AF0BF}">
      <dgm:prSet/>
      <dgm:spPr>
        <a:ln>
          <a:solidFill>
            <a:schemeClr val="accent3">
              <a:lumMod val="75000"/>
            </a:schemeClr>
          </a:solidFill>
        </a:ln>
      </dgm:spPr>
      <dgm:t>
        <a:bodyPr/>
        <a:lstStyle/>
        <a:p>
          <a:endParaRPr lang="en-US"/>
        </a:p>
      </dgm:t>
    </dgm:pt>
    <dgm:pt modelId="{00DB2397-AC3B-3B4C-B955-C02107A7727E}" type="sibTrans" cxnId="{6D77BC4F-5BCD-0F4D-8FB5-3EED533AF0BF}">
      <dgm:prSet/>
      <dgm:spPr/>
      <dgm:t>
        <a:bodyPr/>
        <a:lstStyle/>
        <a:p>
          <a:endParaRPr lang="en-US"/>
        </a:p>
      </dgm:t>
    </dgm:pt>
    <dgm:pt modelId="{77A0F7DF-7174-674D-9B5F-BCC001F92FCD}">
      <dgm:prSet/>
      <dgm:spPr>
        <a:ln>
          <a:solidFill>
            <a:schemeClr val="accent3">
              <a:lumMod val="75000"/>
            </a:schemeClr>
          </a:solidFill>
        </a:ln>
      </dgm:spPr>
      <dgm:t>
        <a:bodyPr/>
        <a:lstStyle/>
        <a:p>
          <a:pPr rtl="0"/>
          <a:r>
            <a:rPr lang="en-US" b="1">
              <a:latin typeface="+mj-lt"/>
              <a:cs typeface="Palatino Linotype (Body)"/>
            </a:rPr>
            <a:t>Could include:</a:t>
          </a:r>
        </a:p>
      </dgm:t>
    </dgm:pt>
    <dgm:pt modelId="{11E891B9-6768-BE46-9C18-9B27CA6A36E4}" type="parTrans" cxnId="{F8720B76-922D-3949-853E-628AEE6D6465}">
      <dgm:prSet/>
      <dgm:spPr>
        <a:ln>
          <a:solidFill>
            <a:schemeClr val="accent3">
              <a:lumMod val="75000"/>
            </a:schemeClr>
          </a:solidFill>
        </a:ln>
      </dgm:spPr>
      <dgm:t>
        <a:bodyPr/>
        <a:lstStyle/>
        <a:p>
          <a:endParaRPr lang="en-US"/>
        </a:p>
      </dgm:t>
    </dgm:pt>
    <dgm:pt modelId="{32A13C38-7A51-BC4E-ABEC-8FC47B326FA6}" type="sibTrans" cxnId="{F8720B76-922D-3949-853E-628AEE6D6465}">
      <dgm:prSet/>
      <dgm:spPr/>
      <dgm:t>
        <a:bodyPr/>
        <a:lstStyle/>
        <a:p>
          <a:endParaRPr lang="en-US"/>
        </a:p>
      </dgm:t>
    </dgm:pt>
    <dgm:pt modelId="{E93BE589-167A-6449-B836-DA4690ED93BA}">
      <dgm:prSet/>
      <dgm:spPr>
        <a:ln>
          <a:solidFill>
            <a:schemeClr val="accent3">
              <a:lumMod val="75000"/>
            </a:schemeClr>
          </a:solidFill>
        </a:ln>
      </dgm:spPr>
      <dgm:t>
        <a:bodyPr/>
        <a:lstStyle/>
        <a:p>
          <a:pPr rtl="0"/>
          <a:r>
            <a:rPr lang="en-US" b="1">
              <a:latin typeface="+mj-lt"/>
              <a:cs typeface="Palatino Linotype (Body)"/>
            </a:rPr>
            <a:t>Read</a:t>
          </a:r>
        </a:p>
      </dgm:t>
    </dgm:pt>
    <dgm:pt modelId="{18549B04-3332-BA49-BE66-C4BD385C5FCC}" type="parTrans" cxnId="{D2269C2F-E66F-964A-81C8-A7733C4E061E}">
      <dgm:prSet/>
      <dgm:spPr/>
      <dgm:t>
        <a:bodyPr/>
        <a:lstStyle/>
        <a:p>
          <a:endParaRPr lang="en-US"/>
        </a:p>
      </dgm:t>
    </dgm:pt>
    <dgm:pt modelId="{D6381FB9-46C9-2C4A-B792-33143D2EAC3A}" type="sibTrans" cxnId="{D2269C2F-E66F-964A-81C8-A7733C4E061E}">
      <dgm:prSet/>
      <dgm:spPr/>
      <dgm:t>
        <a:bodyPr/>
        <a:lstStyle/>
        <a:p>
          <a:endParaRPr lang="en-US"/>
        </a:p>
      </dgm:t>
    </dgm:pt>
    <dgm:pt modelId="{31CAAD88-7595-F241-8C51-FB46A31E00C8}">
      <dgm:prSet/>
      <dgm:spPr>
        <a:ln>
          <a:solidFill>
            <a:schemeClr val="accent3">
              <a:lumMod val="75000"/>
            </a:schemeClr>
          </a:solidFill>
        </a:ln>
      </dgm:spPr>
      <dgm:t>
        <a:bodyPr/>
        <a:lstStyle/>
        <a:p>
          <a:pPr rtl="0"/>
          <a:r>
            <a:rPr lang="en-US" b="1">
              <a:latin typeface="+mj-lt"/>
              <a:cs typeface="Palatino Linotype (Body)"/>
            </a:rPr>
            <a:t>Write</a:t>
          </a:r>
        </a:p>
      </dgm:t>
    </dgm:pt>
    <dgm:pt modelId="{EA315F1B-4007-F34A-B1F5-0081DE712B06}" type="parTrans" cxnId="{611A6D84-8A88-3548-9C39-A9E6C2DF6F87}">
      <dgm:prSet/>
      <dgm:spPr/>
      <dgm:t>
        <a:bodyPr/>
        <a:lstStyle/>
        <a:p>
          <a:endParaRPr lang="en-US"/>
        </a:p>
      </dgm:t>
    </dgm:pt>
    <dgm:pt modelId="{A9420A81-1D75-A24F-9C80-2AFA53265DF5}" type="sibTrans" cxnId="{611A6D84-8A88-3548-9C39-A9E6C2DF6F87}">
      <dgm:prSet/>
      <dgm:spPr/>
      <dgm:t>
        <a:bodyPr/>
        <a:lstStyle/>
        <a:p>
          <a:endParaRPr lang="en-US"/>
        </a:p>
      </dgm:t>
    </dgm:pt>
    <dgm:pt modelId="{48048501-D26D-DB43-ABD0-8054FDEA39B8}">
      <dgm:prSet/>
      <dgm:spPr>
        <a:ln>
          <a:solidFill>
            <a:schemeClr val="accent3">
              <a:lumMod val="75000"/>
            </a:schemeClr>
          </a:solidFill>
        </a:ln>
      </dgm:spPr>
      <dgm:t>
        <a:bodyPr/>
        <a:lstStyle/>
        <a:p>
          <a:pPr rtl="0"/>
          <a:r>
            <a:rPr lang="en-US" b="1">
              <a:latin typeface="+mj-lt"/>
              <a:cs typeface="Palatino Linotype (Body)"/>
            </a:rPr>
            <a:t>Execute</a:t>
          </a:r>
        </a:p>
      </dgm:t>
    </dgm:pt>
    <dgm:pt modelId="{04E466E1-E40E-8647-9C73-86F9E71B136F}" type="parTrans" cxnId="{9890AA4B-5FE7-8143-BD8A-92D33AA57F0E}">
      <dgm:prSet/>
      <dgm:spPr/>
      <dgm:t>
        <a:bodyPr/>
        <a:lstStyle/>
        <a:p>
          <a:endParaRPr lang="en-US"/>
        </a:p>
      </dgm:t>
    </dgm:pt>
    <dgm:pt modelId="{9D9A9689-9238-7440-8DA1-796A5E75B9B4}" type="sibTrans" cxnId="{9890AA4B-5FE7-8143-BD8A-92D33AA57F0E}">
      <dgm:prSet/>
      <dgm:spPr/>
      <dgm:t>
        <a:bodyPr/>
        <a:lstStyle/>
        <a:p>
          <a:endParaRPr lang="en-US"/>
        </a:p>
      </dgm:t>
    </dgm:pt>
    <dgm:pt modelId="{CBC559EA-06F6-9E4E-B73C-CD8F8AAE62CA}">
      <dgm:prSet/>
      <dgm:spPr>
        <a:ln>
          <a:solidFill>
            <a:schemeClr val="accent3">
              <a:lumMod val="75000"/>
            </a:schemeClr>
          </a:solidFill>
        </a:ln>
      </dgm:spPr>
      <dgm:t>
        <a:bodyPr/>
        <a:lstStyle/>
        <a:p>
          <a:pPr rtl="0"/>
          <a:r>
            <a:rPr lang="en-US" b="1">
              <a:latin typeface="+mj-lt"/>
              <a:cs typeface="Palatino Linotype (Body)"/>
            </a:rPr>
            <a:t>Delete</a:t>
          </a:r>
        </a:p>
      </dgm:t>
    </dgm:pt>
    <dgm:pt modelId="{7D932BDD-9A5F-1147-A931-B7CA41B09C4B}" type="parTrans" cxnId="{5C43DC35-5DBB-A341-B51E-4AFD7EB8A806}">
      <dgm:prSet/>
      <dgm:spPr/>
      <dgm:t>
        <a:bodyPr/>
        <a:lstStyle/>
        <a:p>
          <a:endParaRPr lang="en-US"/>
        </a:p>
      </dgm:t>
    </dgm:pt>
    <dgm:pt modelId="{910687FB-0153-0748-80AF-AC19B191DB17}" type="sibTrans" cxnId="{5C43DC35-5DBB-A341-B51E-4AFD7EB8A806}">
      <dgm:prSet/>
      <dgm:spPr/>
      <dgm:t>
        <a:bodyPr/>
        <a:lstStyle/>
        <a:p>
          <a:endParaRPr lang="en-US"/>
        </a:p>
      </dgm:t>
    </dgm:pt>
    <dgm:pt modelId="{61908F49-F5E3-2C41-BC91-1E79B70E892D}">
      <dgm:prSet/>
      <dgm:spPr>
        <a:ln>
          <a:solidFill>
            <a:schemeClr val="accent3">
              <a:lumMod val="75000"/>
            </a:schemeClr>
          </a:solidFill>
        </a:ln>
      </dgm:spPr>
      <dgm:t>
        <a:bodyPr/>
        <a:lstStyle/>
        <a:p>
          <a:pPr rtl="0"/>
          <a:r>
            <a:rPr lang="en-US" b="1">
              <a:latin typeface="+mj-lt"/>
              <a:cs typeface="Palatino Linotype (Body)"/>
            </a:rPr>
            <a:t>Create</a:t>
          </a:r>
        </a:p>
      </dgm:t>
    </dgm:pt>
    <dgm:pt modelId="{00A43855-FFF1-9842-B245-E5C5186D3EA5}" type="parTrans" cxnId="{78FAFD8A-32EC-F14A-88F7-763A1BD85813}">
      <dgm:prSet/>
      <dgm:spPr/>
      <dgm:t>
        <a:bodyPr/>
        <a:lstStyle/>
        <a:p>
          <a:endParaRPr lang="en-US"/>
        </a:p>
      </dgm:t>
    </dgm:pt>
    <dgm:pt modelId="{A25C76CA-B7D3-CC46-9F76-72964494D33D}" type="sibTrans" cxnId="{78FAFD8A-32EC-F14A-88F7-763A1BD85813}">
      <dgm:prSet/>
      <dgm:spPr/>
      <dgm:t>
        <a:bodyPr/>
        <a:lstStyle/>
        <a:p>
          <a:endParaRPr lang="en-US"/>
        </a:p>
      </dgm:t>
    </dgm:pt>
    <dgm:pt modelId="{D6F0731A-F88E-B948-9F02-E6FB35B6B1FF}">
      <dgm:prSet/>
      <dgm:spPr>
        <a:ln>
          <a:solidFill>
            <a:schemeClr val="accent3">
              <a:lumMod val="75000"/>
            </a:schemeClr>
          </a:solidFill>
        </a:ln>
      </dgm:spPr>
      <dgm:t>
        <a:bodyPr/>
        <a:lstStyle/>
        <a:p>
          <a:pPr rtl="0"/>
          <a:r>
            <a:rPr lang="en-US" b="1">
              <a:latin typeface="+mj-lt"/>
            </a:rPr>
            <a:t>Search </a:t>
          </a:r>
        </a:p>
      </dgm:t>
    </dgm:pt>
    <dgm:pt modelId="{4E76C16E-2AE1-FD49-A520-734B16595ADE}" type="parTrans" cxnId="{2BEA7FD0-3DF6-9443-957B-C5C0656B4EF8}">
      <dgm:prSet/>
      <dgm:spPr/>
      <dgm:t>
        <a:bodyPr/>
        <a:lstStyle/>
        <a:p>
          <a:endParaRPr lang="en-US"/>
        </a:p>
      </dgm:t>
    </dgm:pt>
    <dgm:pt modelId="{4C3B4C02-3445-B549-AB3D-EA06B776AF71}" type="sibTrans" cxnId="{2BEA7FD0-3DF6-9443-957B-C5C0656B4EF8}">
      <dgm:prSet/>
      <dgm:spPr/>
      <dgm:t>
        <a:bodyPr/>
        <a:lstStyle/>
        <a:p>
          <a:endParaRPr lang="en-US"/>
        </a:p>
      </dgm:t>
    </dgm:pt>
    <dgm:pt modelId="{ED27CB50-4E32-5B48-A862-BB8AC5538CF0}" type="pres">
      <dgm:prSet presAssocID="{C1E02B52-386E-404E-BE82-D495676AFFC8}" presName="diagram" presStyleCnt="0">
        <dgm:presLayoutVars>
          <dgm:chPref val="1"/>
          <dgm:dir/>
          <dgm:animOne val="branch"/>
          <dgm:animLvl val="lvl"/>
          <dgm:resizeHandles/>
        </dgm:presLayoutVars>
      </dgm:prSet>
      <dgm:spPr/>
    </dgm:pt>
    <dgm:pt modelId="{D91E6F15-66B8-2044-8FAC-1C244EAB458C}" type="pres">
      <dgm:prSet presAssocID="{706B5FDE-1B8C-8649-9529-DD99DF67A8E4}" presName="root" presStyleCnt="0"/>
      <dgm:spPr/>
    </dgm:pt>
    <dgm:pt modelId="{1C7F09C0-0336-7B48-A2BC-7071FEDA4D45}" type="pres">
      <dgm:prSet presAssocID="{706B5FDE-1B8C-8649-9529-DD99DF67A8E4}" presName="rootComposite" presStyleCnt="0"/>
      <dgm:spPr/>
    </dgm:pt>
    <dgm:pt modelId="{0026DE38-2859-234E-A384-CD35DA059009}" type="pres">
      <dgm:prSet presAssocID="{706B5FDE-1B8C-8649-9529-DD99DF67A8E4}" presName="rootText" presStyleLbl="node1" presStyleIdx="0" presStyleCnt="3"/>
      <dgm:spPr/>
    </dgm:pt>
    <dgm:pt modelId="{C3259DDB-FFFC-4E43-8C0D-C431153F2720}" type="pres">
      <dgm:prSet presAssocID="{706B5FDE-1B8C-8649-9529-DD99DF67A8E4}" presName="rootConnector" presStyleLbl="node1" presStyleIdx="0" presStyleCnt="3"/>
      <dgm:spPr/>
    </dgm:pt>
    <dgm:pt modelId="{ABB6186E-4618-7B44-BE2D-C01EF758202B}" type="pres">
      <dgm:prSet presAssocID="{706B5FDE-1B8C-8649-9529-DD99DF67A8E4}" presName="childShape" presStyleCnt="0"/>
      <dgm:spPr/>
    </dgm:pt>
    <dgm:pt modelId="{4D9BCE03-01E7-8442-869B-F522DB954724}" type="pres">
      <dgm:prSet presAssocID="{885CD814-982B-294D-A8BB-ECB3FB4987FE}" presName="Name13" presStyleLbl="parChTrans1D2" presStyleIdx="0" presStyleCnt="6"/>
      <dgm:spPr/>
    </dgm:pt>
    <dgm:pt modelId="{CDC5A4C9-84B9-8D4B-ABB0-8B751FEFC374}" type="pres">
      <dgm:prSet presAssocID="{11AAFE74-1611-454E-A274-238D429D6D26}" presName="childText" presStyleLbl="bgAcc1" presStyleIdx="0" presStyleCnt="6">
        <dgm:presLayoutVars>
          <dgm:bulletEnabled val="1"/>
        </dgm:presLayoutVars>
      </dgm:prSet>
      <dgm:spPr/>
    </dgm:pt>
    <dgm:pt modelId="{69A672A6-2F67-DE42-BA13-99F6E1FB1730}" type="pres">
      <dgm:prSet presAssocID="{9B05CFFA-1A00-004B-9027-D05639CE2E4B}" presName="Name13" presStyleLbl="parChTrans1D2" presStyleIdx="1" presStyleCnt="6"/>
      <dgm:spPr/>
    </dgm:pt>
    <dgm:pt modelId="{4F0C771B-DDE4-6B47-B4DC-008564CEE0E5}" type="pres">
      <dgm:prSet presAssocID="{87354C1B-6753-C742-88E6-2749AB4236A5}" presName="childText" presStyleLbl="bgAcc1" presStyleIdx="1" presStyleCnt="6">
        <dgm:presLayoutVars>
          <dgm:bulletEnabled val="1"/>
        </dgm:presLayoutVars>
      </dgm:prSet>
      <dgm:spPr/>
    </dgm:pt>
    <dgm:pt modelId="{BE9D9C38-EA58-ED43-9BC6-6D32B0844A70}" type="pres">
      <dgm:prSet presAssocID="{B4049728-E96E-6842-BE9D-FB3A9AD162B1}" presName="root" presStyleCnt="0"/>
      <dgm:spPr/>
    </dgm:pt>
    <dgm:pt modelId="{5575A1CF-2624-294E-A770-0D0AA262BECB}" type="pres">
      <dgm:prSet presAssocID="{B4049728-E96E-6842-BE9D-FB3A9AD162B1}" presName="rootComposite" presStyleCnt="0"/>
      <dgm:spPr/>
    </dgm:pt>
    <dgm:pt modelId="{48B88BE4-134C-C84A-B477-DFC03883A819}" type="pres">
      <dgm:prSet presAssocID="{B4049728-E96E-6842-BE9D-FB3A9AD162B1}" presName="rootText" presStyleLbl="node1" presStyleIdx="1" presStyleCnt="3"/>
      <dgm:spPr/>
    </dgm:pt>
    <dgm:pt modelId="{9D2D03CE-52D3-204F-BC25-08CD9BA99245}" type="pres">
      <dgm:prSet presAssocID="{B4049728-E96E-6842-BE9D-FB3A9AD162B1}" presName="rootConnector" presStyleLbl="node1" presStyleIdx="1" presStyleCnt="3"/>
      <dgm:spPr/>
    </dgm:pt>
    <dgm:pt modelId="{55A9AC2D-2DC4-EA40-979D-AC9A26F15270}" type="pres">
      <dgm:prSet presAssocID="{B4049728-E96E-6842-BE9D-FB3A9AD162B1}" presName="childShape" presStyleCnt="0"/>
      <dgm:spPr/>
    </dgm:pt>
    <dgm:pt modelId="{33D72060-E235-0E41-8D2F-EB3C45D4CE02}" type="pres">
      <dgm:prSet presAssocID="{C5EB2781-6404-664E-AA68-A873DA37E96A}" presName="Name13" presStyleLbl="parChTrans1D2" presStyleIdx="2" presStyleCnt="6"/>
      <dgm:spPr/>
    </dgm:pt>
    <dgm:pt modelId="{BB6F0E16-4B1A-404A-9518-54A090B1A22D}" type="pres">
      <dgm:prSet presAssocID="{4984516E-24CA-504C-9742-C8C701E01755}" presName="childText" presStyleLbl="bgAcc1" presStyleIdx="2" presStyleCnt="6">
        <dgm:presLayoutVars>
          <dgm:bulletEnabled val="1"/>
        </dgm:presLayoutVars>
      </dgm:prSet>
      <dgm:spPr/>
    </dgm:pt>
    <dgm:pt modelId="{04BFF2C1-8F72-EE47-AEC2-0DD134469338}" type="pres">
      <dgm:prSet presAssocID="{8191F20F-A952-CD41-9A80-21149E7F6EB1}" presName="Name13" presStyleLbl="parChTrans1D2" presStyleIdx="3" presStyleCnt="6"/>
      <dgm:spPr/>
    </dgm:pt>
    <dgm:pt modelId="{CB41BC7C-E317-FA4D-AC23-8C55E05F4D0E}" type="pres">
      <dgm:prSet presAssocID="{9A794CDC-2CEE-3E4F-9B30-053B7CC6291C}" presName="childText" presStyleLbl="bgAcc1" presStyleIdx="3" presStyleCnt="6">
        <dgm:presLayoutVars>
          <dgm:bulletEnabled val="1"/>
        </dgm:presLayoutVars>
      </dgm:prSet>
      <dgm:spPr/>
    </dgm:pt>
    <dgm:pt modelId="{8CE2711B-CC95-CD48-8F3A-F295A94D3AEC}" type="pres">
      <dgm:prSet presAssocID="{91F4008A-17C0-D54B-99DB-5D6DAED7E29A}" presName="root" presStyleCnt="0"/>
      <dgm:spPr/>
    </dgm:pt>
    <dgm:pt modelId="{DA8AFFA5-F29C-3C41-BC5E-FC28ECDE75C8}" type="pres">
      <dgm:prSet presAssocID="{91F4008A-17C0-D54B-99DB-5D6DAED7E29A}" presName="rootComposite" presStyleCnt="0"/>
      <dgm:spPr/>
    </dgm:pt>
    <dgm:pt modelId="{D5A2FB43-E767-9348-8AA1-AA50D365A6F3}" type="pres">
      <dgm:prSet presAssocID="{91F4008A-17C0-D54B-99DB-5D6DAED7E29A}" presName="rootText" presStyleLbl="node1" presStyleIdx="2" presStyleCnt="3"/>
      <dgm:spPr/>
    </dgm:pt>
    <dgm:pt modelId="{7F9E0957-F5E8-3E40-A084-ABB6B05A937C}" type="pres">
      <dgm:prSet presAssocID="{91F4008A-17C0-D54B-99DB-5D6DAED7E29A}" presName="rootConnector" presStyleLbl="node1" presStyleIdx="2" presStyleCnt="3"/>
      <dgm:spPr/>
    </dgm:pt>
    <dgm:pt modelId="{B78BEEDB-83EF-2740-919E-C121BBE6B948}" type="pres">
      <dgm:prSet presAssocID="{91F4008A-17C0-D54B-99DB-5D6DAED7E29A}" presName="childShape" presStyleCnt="0"/>
      <dgm:spPr/>
    </dgm:pt>
    <dgm:pt modelId="{6D843FA0-C694-9346-AC8A-DE12C2286F40}" type="pres">
      <dgm:prSet presAssocID="{4F837F1F-AD65-1346-826D-5AB683919AF2}" presName="Name13" presStyleLbl="parChTrans1D2" presStyleIdx="4" presStyleCnt="6"/>
      <dgm:spPr/>
    </dgm:pt>
    <dgm:pt modelId="{D6A0F7E4-7B09-0B49-8B79-15F8D9840480}" type="pres">
      <dgm:prSet presAssocID="{7670846F-B6CE-8C47-8A91-B0A82EABAE3F}" presName="childText" presStyleLbl="bgAcc1" presStyleIdx="4" presStyleCnt="6">
        <dgm:presLayoutVars>
          <dgm:bulletEnabled val="1"/>
        </dgm:presLayoutVars>
      </dgm:prSet>
      <dgm:spPr/>
    </dgm:pt>
    <dgm:pt modelId="{422975D2-FB83-5A4F-AF43-C42608220E05}" type="pres">
      <dgm:prSet presAssocID="{11E891B9-6768-BE46-9C18-9B27CA6A36E4}" presName="Name13" presStyleLbl="parChTrans1D2" presStyleIdx="5" presStyleCnt="6"/>
      <dgm:spPr/>
    </dgm:pt>
    <dgm:pt modelId="{F1306691-4486-5547-9EE1-B6477D677FF6}" type="pres">
      <dgm:prSet presAssocID="{77A0F7DF-7174-674D-9B5F-BCC001F92FCD}" presName="childText" presStyleLbl="bgAcc1" presStyleIdx="5" presStyleCnt="6">
        <dgm:presLayoutVars>
          <dgm:bulletEnabled val="1"/>
        </dgm:presLayoutVars>
      </dgm:prSet>
      <dgm:spPr/>
    </dgm:pt>
  </dgm:ptLst>
  <dgm:cxnLst>
    <dgm:cxn modelId="{920F6804-5D74-B941-AE52-4505FD117C92}" type="presOf" srcId="{87354C1B-6753-C742-88E6-2749AB4236A5}" destId="{4F0C771B-DDE4-6B47-B4DC-008564CEE0E5}" srcOrd="0" destOrd="0" presId="urn:microsoft.com/office/officeart/2005/8/layout/hierarchy3"/>
    <dgm:cxn modelId="{1DCE2A09-31BD-4744-A659-5EA67D75BAEB}" type="presOf" srcId="{11E891B9-6768-BE46-9C18-9B27CA6A36E4}" destId="{422975D2-FB83-5A4F-AF43-C42608220E05}" srcOrd="0" destOrd="0" presId="urn:microsoft.com/office/officeart/2005/8/layout/hierarchy3"/>
    <dgm:cxn modelId="{7CC8B109-69A8-E04F-A68C-A461F415FE7B}" type="presOf" srcId="{C5EB2781-6404-664E-AA68-A873DA37E96A}" destId="{33D72060-E235-0E41-8D2F-EB3C45D4CE02}" srcOrd="0" destOrd="0" presId="urn:microsoft.com/office/officeart/2005/8/layout/hierarchy3"/>
    <dgm:cxn modelId="{3A8DDD09-61B4-A547-AEC2-D5AC17F0027F}" type="presOf" srcId="{31CAAD88-7595-F241-8C51-FB46A31E00C8}" destId="{F1306691-4486-5547-9EE1-B6477D677FF6}" srcOrd="0" destOrd="2" presId="urn:microsoft.com/office/officeart/2005/8/layout/hierarchy3"/>
    <dgm:cxn modelId="{41DB8314-E9C4-D246-BE16-E7C74BFC36F9}" srcId="{C1E02B52-386E-404E-BE82-D495676AFFC8}" destId="{706B5FDE-1B8C-8649-9529-DD99DF67A8E4}" srcOrd="0" destOrd="0" parTransId="{54DFA7A9-43C6-764B-9A42-55F30C2E113C}" sibTransId="{2E413553-9B7D-0E45-A864-0197CA9212A5}"/>
    <dgm:cxn modelId="{3FD08521-F52A-0F43-9389-67F836E089B3}" type="presOf" srcId="{61908F49-F5E3-2C41-BC91-1E79B70E892D}" destId="{F1306691-4486-5547-9EE1-B6477D677FF6}" srcOrd="0" destOrd="5" presId="urn:microsoft.com/office/officeart/2005/8/layout/hierarchy3"/>
    <dgm:cxn modelId="{A8529722-4798-084A-BCD2-6500D547C44B}" srcId="{B4049728-E96E-6842-BE9D-FB3A9AD162B1}" destId="{9A794CDC-2CEE-3E4F-9B30-053B7CC6291C}" srcOrd="1" destOrd="0" parTransId="{8191F20F-A952-CD41-9A80-21149E7F6EB1}" sibTransId="{F4366696-690E-9E42-97E1-AB950252A82B}"/>
    <dgm:cxn modelId="{D2269C2F-E66F-964A-81C8-A7733C4E061E}" srcId="{77A0F7DF-7174-674D-9B5F-BCC001F92FCD}" destId="{E93BE589-167A-6449-B836-DA4690ED93BA}" srcOrd="0" destOrd="0" parTransId="{18549B04-3332-BA49-BE66-C4BD385C5FCC}" sibTransId="{D6381FB9-46C9-2C4A-B792-33143D2EAC3A}"/>
    <dgm:cxn modelId="{86B86033-6208-574A-BBA8-46D4C91BEAD1}" type="presOf" srcId="{885CD814-982B-294D-A8BB-ECB3FB4987FE}" destId="{4D9BCE03-01E7-8442-869B-F522DB954724}" srcOrd="0" destOrd="0" presId="urn:microsoft.com/office/officeart/2005/8/layout/hierarchy3"/>
    <dgm:cxn modelId="{AEBBFA34-3839-6A4C-9A78-1AFE2C3B2882}" srcId="{C1E02B52-386E-404E-BE82-D495676AFFC8}" destId="{91F4008A-17C0-D54B-99DB-5D6DAED7E29A}" srcOrd="2" destOrd="0" parTransId="{975E9E39-3E46-2B45-B13C-D62A712A56B3}" sibTransId="{93AD40CB-21FF-D240-AB05-AB7FFE73CD75}"/>
    <dgm:cxn modelId="{5C43DC35-5DBB-A341-B51E-4AFD7EB8A806}" srcId="{77A0F7DF-7174-674D-9B5F-BCC001F92FCD}" destId="{CBC559EA-06F6-9E4E-B73C-CD8F8AAE62CA}" srcOrd="3" destOrd="0" parTransId="{7D932BDD-9A5F-1147-A931-B7CA41B09C4B}" sibTransId="{910687FB-0153-0748-80AF-AC19B191DB17}"/>
    <dgm:cxn modelId="{1D5DAD39-028F-094B-8564-1F139442A40F}" srcId="{B4049728-E96E-6842-BE9D-FB3A9AD162B1}" destId="{4984516E-24CA-504C-9742-C8C701E01755}" srcOrd="0" destOrd="0" parTransId="{C5EB2781-6404-664E-AA68-A873DA37E96A}" sibTransId="{2EE0F926-F75D-6C46-B090-C94B6E9D5515}"/>
    <dgm:cxn modelId="{D4C24F40-490D-5C42-AF30-1ED32FB5EF74}" type="presOf" srcId="{7670846F-B6CE-8C47-8A91-B0A82EABAE3F}" destId="{D6A0F7E4-7B09-0B49-8B79-15F8D9840480}" srcOrd="0" destOrd="0" presId="urn:microsoft.com/office/officeart/2005/8/layout/hierarchy3"/>
    <dgm:cxn modelId="{6A69BF63-E4E3-2D48-9870-DBC415061A77}" type="presOf" srcId="{706B5FDE-1B8C-8649-9529-DD99DF67A8E4}" destId="{C3259DDB-FFFC-4E43-8C0D-C431153F2720}" srcOrd="1" destOrd="0" presId="urn:microsoft.com/office/officeart/2005/8/layout/hierarchy3"/>
    <dgm:cxn modelId="{86E03964-38A0-AB4C-8850-A543E3FCDFF1}" type="presOf" srcId="{4F837F1F-AD65-1346-826D-5AB683919AF2}" destId="{6D843FA0-C694-9346-AC8A-DE12C2286F40}" srcOrd="0" destOrd="0" presId="urn:microsoft.com/office/officeart/2005/8/layout/hierarchy3"/>
    <dgm:cxn modelId="{9890AA4B-5FE7-8143-BD8A-92D33AA57F0E}" srcId="{77A0F7DF-7174-674D-9B5F-BCC001F92FCD}" destId="{48048501-D26D-DB43-ABD0-8054FDEA39B8}" srcOrd="2" destOrd="0" parTransId="{04E466E1-E40E-8647-9C73-86F9E71B136F}" sibTransId="{9D9A9689-9238-7440-8DA1-796A5E75B9B4}"/>
    <dgm:cxn modelId="{62042F6D-3B9C-1C45-80EC-CA7653FD8FF0}" type="presOf" srcId="{48048501-D26D-DB43-ABD0-8054FDEA39B8}" destId="{F1306691-4486-5547-9EE1-B6477D677FF6}" srcOrd="0" destOrd="3" presId="urn:microsoft.com/office/officeart/2005/8/layout/hierarchy3"/>
    <dgm:cxn modelId="{8F80A64E-5B43-DB4C-842F-F3B4A270449F}" type="presOf" srcId="{706B5FDE-1B8C-8649-9529-DD99DF67A8E4}" destId="{0026DE38-2859-234E-A384-CD35DA059009}" srcOrd="0" destOrd="0" presId="urn:microsoft.com/office/officeart/2005/8/layout/hierarchy3"/>
    <dgm:cxn modelId="{6D77BC4F-5BCD-0F4D-8FB5-3EED533AF0BF}" srcId="{91F4008A-17C0-D54B-99DB-5D6DAED7E29A}" destId="{7670846F-B6CE-8C47-8A91-B0A82EABAE3F}" srcOrd="0" destOrd="0" parTransId="{4F837F1F-AD65-1346-826D-5AB683919AF2}" sibTransId="{00DB2397-AC3B-3B4C-B955-C02107A7727E}"/>
    <dgm:cxn modelId="{616FD14F-546D-394F-BD5C-40FF5EAD9A9E}" srcId="{C1E02B52-386E-404E-BE82-D495676AFFC8}" destId="{B4049728-E96E-6842-BE9D-FB3A9AD162B1}" srcOrd="1" destOrd="0" parTransId="{D2BBAED2-6D04-724F-977D-ABAF7A177AD2}" sibTransId="{8B9292EB-D04C-264C-B69C-74C6F5EDA427}"/>
    <dgm:cxn modelId="{B0858974-7526-474D-8AAC-6DD698FCB2B0}" type="presOf" srcId="{D6F0731A-F88E-B948-9F02-E6FB35B6B1FF}" destId="{F1306691-4486-5547-9EE1-B6477D677FF6}" srcOrd="0" destOrd="6" presId="urn:microsoft.com/office/officeart/2005/8/layout/hierarchy3"/>
    <dgm:cxn modelId="{F8720B76-922D-3949-853E-628AEE6D6465}" srcId="{91F4008A-17C0-D54B-99DB-5D6DAED7E29A}" destId="{77A0F7DF-7174-674D-9B5F-BCC001F92FCD}" srcOrd="1" destOrd="0" parTransId="{11E891B9-6768-BE46-9C18-9B27CA6A36E4}" sibTransId="{32A13C38-7A51-BC4E-ABEC-8FC47B326FA6}"/>
    <dgm:cxn modelId="{DBC2D977-9431-1C49-B048-B8970CD3ADDB}" type="presOf" srcId="{DD2EF354-602C-6E46-B9C1-93D8A00B1813}" destId="{4F0C771B-DDE4-6B47-B4DC-008564CEE0E5}" srcOrd="0" destOrd="2" presId="urn:microsoft.com/office/officeart/2005/8/layout/hierarchy3"/>
    <dgm:cxn modelId="{611A6D84-8A88-3548-9C39-A9E6C2DF6F87}" srcId="{77A0F7DF-7174-674D-9B5F-BCC001F92FCD}" destId="{31CAAD88-7595-F241-8C51-FB46A31E00C8}" srcOrd="1" destOrd="0" parTransId="{EA315F1B-4007-F34A-B1F5-0081DE712B06}" sibTransId="{A9420A81-1D75-A24F-9C80-2AFA53265DF5}"/>
    <dgm:cxn modelId="{1A1AD28A-0479-3643-841E-1637C48D1DFE}" type="presOf" srcId="{77A0F7DF-7174-674D-9B5F-BCC001F92FCD}" destId="{F1306691-4486-5547-9EE1-B6477D677FF6}" srcOrd="0" destOrd="0" presId="urn:microsoft.com/office/officeart/2005/8/layout/hierarchy3"/>
    <dgm:cxn modelId="{78FAFD8A-32EC-F14A-88F7-763A1BD85813}" srcId="{77A0F7DF-7174-674D-9B5F-BCC001F92FCD}" destId="{61908F49-F5E3-2C41-BC91-1E79B70E892D}" srcOrd="4" destOrd="0" parTransId="{00A43855-FFF1-9842-B245-E5C5186D3EA5}" sibTransId="{A25C76CA-B7D3-CC46-9F76-72964494D33D}"/>
    <dgm:cxn modelId="{408785A0-8335-5A4F-9694-9A82B2D0B8C3}" srcId="{87354C1B-6753-C742-88E6-2749AB4236A5}" destId="{DD2EF354-602C-6E46-B9C1-93D8A00B1813}" srcOrd="1" destOrd="0" parTransId="{DBACAF61-96D2-0B46-BC84-7D44B6894273}" sibTransId="{32ED3F57-D6B5-894B-8936-E183F5720F36}"/>
    <dgm:cxn modelId="{80E8EFA1-D763-834F-9F61-5CC82224A9B4}" srcId="{87354C1B-6753-C742-88E6-2749AB4236A5}" destId="{E2D0BC85-DBA5-5545-901B-2FB5F17E1DA6}" srcOrd="2" destOrd="0" parTransId="{338FFBBD-BAA1-DA47-BCD6-832891D81163}" sibTransId="{7E48BBBD-B50C-2040-A0BA-68144536DCFF}"/>
    <dgm:cxn modelId="{FA8C6EA4-64F8-1D46-AE56-9A96F5BBCEFC}" type="presOf" srcId="{11AAFE74-1611-454E-A274-238D429D6D26}" destId="{CDC5A4C9-84B9-8D4B-ABB0-8B751FEFC374}" srcOrd="0" destOrd="0" presId="urn:microsoft.com/office/officeart/2005/8/layout/hierarchy3"/>
    <dgm:cxn modelId="{12C541A8-4199-7E4A-BA9A-10EDBFF36057}" type="presOf" srcId="{9B05CFFA-1A00-004B-9027-D05639CE2E4B}" destId="{69A672A6-2F67-DE42-BA13-99F6E1FB1730}" srcOrd="0" destOrd="0" presId="urn:microsoft.com/office/officeart/2005/8/layout/hierarchy3"/>
    <dgm:cxn modelId="{8A02B4AD-6BCF-8F42-956A-10F5C3BFC364}" type="presOf" srcId="{CBC559EA-06F6-9E4E-B73C-CD8F8AAE62CA}" destId="{F1306691-4486-5547-9EE1-B6477D677FF6}" srcOrd="0" destOrd="4" presId="urn:microsoft.com/office/officeart/2005/8/layout/hierarchy3"/>
    <dgm:cxn modelId="{6E436FB4-9578-544F-8581-6A1A2AE012FA}" srcId="{87354C1B-6753-C742-88E6-2749AB4236A5}" destId="{E7C074B8-C177-2F4F-A60A-C7DB914904FB}" srcOrd="0" destOrd="0" parTransId="{40C6DD54-1788-5942-908A-630ED4C43B10}" sibTransId="{E55B0399-F0D7-284A-A14C-BFA89374610D}"/>
    <dgm:cxn modelId="{5A3237BB-4142-524F-9421-82B07C4DCC49}" type="presOf" srcId="{C1E02B52-386E-404E-BE82-D495676AFFC8}" destId="{ED27CB50-4E32-5B48-A862-BB8AC5538CF0}" srcOrd="0" destOrd="0" presId="urn:microsoft.com/office/officeart/2005/8/layout/hierarchy3"/>
    <dgm:cxn modelId="{DFA7DABC-18E9-5D46-80EE-D8740DEC2DA9}" type="presOf" srcId="{4984516E-24CA-504C-9742-C8C701E01755}" destId="{BB6F0E16-4B1A-404A-9518-54A090B1A22D}" srcOrd="0" destOrd="0" presId="urn:microsoft.com/office/officeart/2005/8/layout/hierarchy3"/>
    <dgm:cxn modelId="{C9C873C4-8115-2C41-8518-58B5D62A71BE}" srcId="{706B5FDE-1B8C-8649-9529-DD99DF67A8E4}" destId="{87354C1B-6753-C742-88E6-2749AB4236A5}" srcOrd="1" destOrd="0" parTransId="{9B05CFFA-1A00-004B-9027-D05639CE2E4B}" sibTransId="{837B8399-3DD3-6D4F-A218-BD13AEFC7C99}"/>
    <dgm:cxn modelId="{3E4B0AC8-FFE9-7D40-83F7-35E76B3BD862}" srcId="{706B5FDE-1B8C-8649-9529-DD99DF67A8E4}" destId="{11AAFE74-1611-454E-A274-238D429D6D26}" srcOrd="0" destOrd="0" parTransId="{885CD814-982B-294D-A8BB-ECB3FB4987FE}" sibTransId="{32406191-90F7-9E46-84AA-919C12F2A5F4}"/>
    <dgm:cxn modelId="{8F17DFC8-AA04-5542-9D8B-E6AAB79DDA53}" type="presOf" srcId="{B4049728-E96E-6842-BE9D-FB3A9AD162B1}" destId="{9D2D03CE-52D3-204F-BC25-08CD9BA99245}" srcOrd="1" destOrd="0" presId="urn:microsoft.com/office/officeart/2005/8/layout/hierarchy3"/>
    <dgm:cxn modelId="{5328A8CA-6B78-AA4D-96D1-AFAB236197BA}" type="presOf" srcId="{B4049728-E96E-6842-BE9D-FB3A9AD162B1}" destId="{48B88BE4-134C-C84A-B477-DFC03883A819}" srcOrd="0" destOrd="0" presId="urn:microsoft.com/office/officeart/2005/8/layout/hierarchy3"/>
    <dgm:cxn modelId="{2BEA7FD0-3DF6-9443-957B-C5C0656B4EF8}" srcId="{77A0F7DF-7174-674D-9B5F-BCC001F92FCD}" destId="{D6F0731A-F88E-B948-9F02-E6FB35B6B1FF}" srcOrd="5" destOrd="0" parTransId="{4E76C16E-2AE1-FD49-A520-734B16595ADE}" sibTransId="{4C3B4C02-3445-B549-AB3D-EA06B776AF71}"/>
    <dgm:cxn modelId="{B6769BD5-A23F-F14C-A0AF-0C9C153EF05D}" type="presOf" srcId="{E7C074B8-C177-2F4F-A60A-C7DB914904FB}" destId="{4F0C771B-DDE4-6B47-B4DC-008564CEE0E5}" srcOrd="0" destOrd="1" presId="urn:microsoft.com/office/officeart/2005/8/layout/hierarchy3"/>
    <dgm:cxn modelId="{2533D6D9-5028-E54E-AE3D-3D6EBCD7BAED}" type="presOf" srcId="{8191F20F-A952-CD41-9A80-21149E7F6EB1}" destId="{04BFF2C1-8F72-EE47-AEC2-0DD134469338}" srcOrd="0" destOrd="0" presId="urn:microsoft.com/office/officeart/2005/8/layout/hierarchy3"/>
    <dgm:cxn modelId="{01AC09EB-3BF1-3F4C-87BD-127F094464B8}" type="presOf" srcId="{91F4008A-17C0-D54B-99DB-5D6DAED7E29A}" destId="{D5A2FB43-E767-9348-8AA1-AA50D365A6F3}" srcOrd="0" destOrd="0" presId="urn:microsoft.com/office/officeart/2005/8/layout/hierarchy3"/>
    <dgm:cxn modelId="{A7B493ED-2C73-0540-BB2E-E714CD11094D}" type="presOf" srcId="{9A794CDC-2CEE-3E4F-9B30-053B7CC6291C}" destId="{CB41BC7C-E317-FA4D-AC23-8C55E05F4D0E}" srcOrd="0" destOrd="0" presId="urn:microsoft.com/office/officeart/2005/8/layout/hierarchy3"/>
    <dgm:cxn modelId="{B3DCC6EE-5AF0-A841-84D9-F890F3FD61B5}" type="presOf" srcId="{91F4008A-17C0-D54B-99DB-5D6DAED7E29A}" destId="{7F9E0957-F5E8-3E40-A084-ABB6B05A937C}" srcOrd="1" destOrd="0" presId="urn:microsoft.com/office/officeart/2005/8/layout/hierarchy3"/>
    <dgm:cxn modelId="{2B1B61FB-8733-724F-897C-FD48B50E3E0D}" type="presOf" srcId="{E93BE589-167A-6449-B836-DA4690ED93BA}" destId="{F1306691-4486-5547-9EE1-B6477D677FF6}" srcOrd="0" destOrd="1" presId="urn:microsoft.com/office/officeart/2005/8/layout/hierarchy3"/>
    <dgm:cxn modelId="{7A993CFD-EFA4-5C49-9D39-C0C189DD568D}" type="presOf" srcId="{E2D0BC85-DBA5-5545-901B-2FB5F17E1DA6}" destId="{4F0C771B-DDE4-6B47-B4DC-008564CEE0E5}" srcOrd="0" destOrd="3" presId="urn:microsoft.com/office/officeart/2005/8/layout/hierarchy3"/>
    <dgm:cxn modelId="{9E412CDC-5C18-7647-BA67-0F5450208870}" type="presParOf" srcId="{ED27CB50-4E32-5B48-A862-BB8AC5538CF0}" destId="{D91E6F15-66B8-2044-8FAC-1C244EAB458C}" srcOrd="0" destOrd="0" presId="urn:microsoft.com/office/officeart/2005/8/layout/hierarchy3"/>
    <dgm:cxn modelId="{EC24A8D2-A719-D740-8E36-3A4E94A2EB55}" type="presParOf" srcId="{D91E6F15-66B8-2044-8FAC-1C244EAB458C}" destId="{1C7F09C0-0336-7B48-A2BC-7071FEDA4D45}" srcOrd="0" destOrd="0" presId="urn:microsoft.com/office/officeart/2005/8/layout/hierarchy3"/>
    <dgm:cxn modelId="{003FEC43-A0F2-6F47-9F96-FC0C29A02AE6}" type="presParOf" srcId="{1C7F09C0-0336-7B48-A2BC-7071FEDA4D45}" destId="{0026DE38-2859-234E-A384-CD35DA059009}" srcOrd="0" destOrd="0" presId="urn:microsoft.com/office/officeart/2005/8/layout/hierarchy3"/>
    <dgm:cxn modelId="{B8B20DA1-0F0D-D748-8F05-8E8E1AF6B07E}" type="presParOf" srcId="{1C7F09C0-0336-7B48-A2BC-7071FEDA4D45}" destId="{C3259DDB-FFFC-4E43-8C0D-C431153F2720}" srcOrd="1" destOrd="0" presId="urn:microsoft.com/office/officeart/2005/8/layout/hierarchy3"/>
    <dgm:cxn modelId="{74EE3203-4F4B-FA48-9BB3-7086FBA2FDD1}" type="presParOf" srcId="{D91E6F15-66B8-2044-8FAC-1C244EAB458C}" destId="{ABB6186E-4618-7B44-BE2D-C01EF758202B}" srcOrd="1" destOrd="0" presId="urn:microsoft.com/office/officeart/2005/8/layout/hierarchy3"/>
    <dgm:cxn modelId="{B3F80BDD-181C-624F-899B-59C452913E67}" type="presParOf" srcId="{ABB6186E-4618-7B44-BE2D-C01EF758202B}" destId="{4D9BCE03-01E7-8442-869B-F522DB954724}" srcOrd="0" destOrd="0" presId="urn:microsoft.com/office/officeart/2005/8/layout/hierarchy3"/>
    <dgm:cxn modelId="{C29A81AA-5A16-7249-81B6-505221DC397A}" type="presParOf" srcId="{ABB6186E-4618-7B44-BE2D-C01EF758202B}" destId="{CDC5A4C9-84B9-8D4B-ABB0-8B751FEFC374}" srcOrd="1" destOrd="0" presId="urn:microsoft.com/office/officeart/2005/8/layout/hierarchy3"/>
    <dgm:cxn modelId="{A313A7A7-839C-614D-9AD5-6E90DC4BF1BD}" type="presParOf" srcId="{ABB6186E-4618-7B44-BE2D-C01EF758202B}" destId="{69A672A6-2F67-DE42-BA13-99F6E1FB1730}" srcOrd="2" destOrd="0" presId="urn:microsoft.com/office/officeart/2005/8/layout/hierarchy3"/>
    <dgm:cxn modelId="{3857D3A2-D1C0-304C-99BD-B05314C4188D}" type="presParOf" srcId="{ABB6186E-4618-7B44-BE2D-C01EF758202B}" destId="{4F0C771B-DDE4-6B47-B4DC-008564CEE0E5}" srcOrd="3" destOrd="0" presId="urn:microsoft.com/office/officeart/2005/8/layout/hierarchy3"/>
    <dgm:cxn modelId="{2F03AA49-C897-0148-AE63-9414436A3A7A}" type="presParOf" srcId="{ED27CB50-4E32-5B48-A862-BB8AC5538CF0}" destId="{BE9D9C38-EA58-ED43-9BC6-6D32B0844A70}" srcOrd="1" destOrd="0" presId="urn:microsoft.com/office/officeart/2005/8/layout/hierarchy3"/>
    <dgm:cxn modelId="{CBD288F3-A94E-0A48-B6CC-C0BEE26A4C73}" type="presParOf" srcId="{BE9D9C38-EA58-ED43-9BC6-6D32B0844A70}" destId="{5575A1CF-2624-294E-A770-0D0AA262BECB}" srcOrd="0" destOrd="0" presId="urn:microsoft.com/office/officeart/2005/8/layout/hierarchy3"/>
    <dgm:cxn modelId="{5C8E62B5-04D2-4747-B8F3-ADB878A06E50}" type="presParOf" srcId="{5575A1CF-2624-294E-A770-0D0AA262BECB}" destId="{48B88BE4-134C-C84A-B477-DFC03883A819}" srcOrd="0" destOrd="0" presId="urn:microsoft.com/office/officeart/2005/8/layout/hierarchy3"/>
    <dgm:cxn modelId="{33020E0A-828D-E746-BE91-BAC53333F95C}" type="presParOf" srcId="{5575A1CF-2624-294E-A770-0D0AA262BECB}" destId="{9D2D03CE-52D3-204F-BC25-08CD9BA99245}" srcOrd="1" destOrd="0" presId="urn:microsoft.com/office/officeart/2005/8/layout/hierarchy3"/>
    <dgm:cxn modelId="{1C653414-4242-AD4A-9F0F-96818CBA8B3D}" type="presParOf" srcId="{BE9D9C38-EA58-ED43-9BC6-6D32B0844A70}" destId="{55A9AC2D-2DC4-EA40-979D-AC9A26F15270}" srcOrd="1" destOrd="0" presId="urn:microsoft.com/office/officeart/2005/8/layout/hierarchy3"/>
    <dgm:cxn modelId="{B19536F4-9960-9543-BFAE-09AC0B4722BA}" type="presParOf" srcId="{55A9AC2D-2DC4-EA40-979D-AC9A26F15270}" destId="{33D72060-E235-0E41-8D2F-EB3C45D4CE02}" srcOrd="0" destOrd="0" presId="urn:microsoft.com/office/officeart/2005/8/layout/hierarchy3"/>
    <dgm:cxn modelId="{BA4F1FE7-CB20-DF4E-A97D-6DAA3D1D6353}" type="presParOf" srcId="{55A9AC2D-2DC4-EA40-979D-AC9A26F15270}" destId="{BB6F0E16-4B1A-404A-9518-54A090B1A22D}" srcOrd="1" destOrd="0" presId="urn:microsoft.com/office/officeart/2005/8/layout/hierarchy3"/>
    <dgm:cxn modelId="{CE27325F-A9BF-7C45-9014-EF21B6B1A1D8}" type="presParOf" srcId="{55A9AC2D-2DC4-EA40-979D-AC9A26F15270}" destId="{04BFF2C1-8F72-EE47-AEC2-0DD134469338}" srcOrd="2" destOrd="0" presId="urn:microsoft.com/office/officeart/2005/8/layout/hierarchy3"/>
    <dgm:cxn modelId="{01A7B112-33A2-D641-AE51-692F58BDAA39}" type="presParOf" srcId="{55A9AC2D-2DC4-EA40-979D-AC9A26F15270}" destId="{CB41BC7C-E317-FA4D-AC23-8C55E05F4D0E}" srcOrd="3" destOrd="0" presId="urn:microsoft.com/office/officeart/2005/8/layout/hierarchy3"/>
    <dgm:cxn modelId="{BE5A7068-8B41-DE40-B3CA-D02F25C3A530}" type="presParOf" srcId="{ED27CB50-4E32-5B48-A862-BB8AC5538CF0}" destId="{8CE2711B-CC95-CD48-8F3A-F295A94D3AEC}" srcOrd="2" destOrd="0" presId="urn:microsoft.com/office/officeart/2005/8/layout/hierarchy3"/>
    <dgm:cxn modelId="{C4A961A6-997B-6F41-ACB9-79C64176BA02}" type="presParOf" srcId="{8CE2711B-CC95-CD48-8F3A-F295A94D3AEC}" destId="{DA8AFFA5-F29C-3C41-BC5E-FC28ECDE75C8}" srcOrd="0" destOrd="0" presId="urn:microsoft.com/office/officeart/2005/8/layout/hierarchy3"/>
    <dgm:cxn modelId="{4D880E97-4604-C644-8BFF-AE14072CC67B}" type="presParOf" srcId="{DA8AFFA5-F29C-3C41-BC5E-FC28ECDE75C8}" destId="{D5A2FB43-E767-9348-8AA1-AA50D365A6F3}" srcOrd="0" destOrd="0" presId="urn:microsoft.com/office/officeart/2005/8/layout/hierarchy3"/>
    <dgm:cxn modelId="{9480DD9D-E62D-C04B-AB28-5538EDFDDE54}" type="presParOf" srcId="{DA8AFFA5-F29C-3C41-BC5E-FC28ECDE75C8}" destId="{7F9E0957-F5E8-3E40-A084-ABB6B05A937C}" srcOrd="1" destOrd="0" presId="urn:microsoft.com/office/officeart/2005/8/layout/hierarchy3"/>
    <dgm:cxn modelId="{957771EA-685B-9049-AAF5-02CD599272D4}" type="presParOf" srcId="{8CE2711B-CC95-CD48-8F3A-F295A94D3AEC}" destId="{B78BEEDB-83EF-2740-919E-C121BBE6B948}" srcOrd="1" destOrd="0" presId="urn:microsoft.com/office/officeart/2005/8/layout/hierarchy3"/>
    <dgm:cxn modelId="{BD14B437-CCFC-3349-9195-21835E43800D}" type="presParOf" srcId="{B78BEEDB-83EF-2740-919E-C121BBE6B948}" destId="{6D843FA0-C694-9346-AC8A-DE12C2286F40}" srcOrd="0" destOrd="0" presId="urn:microsoft.com/office/officeart/2005/8/layout/hierarchy3"/>
    <dgm:cxn modelId="{388518D0-4B3C-8549-913F-79F9E1B4C02C}" type="presParOf" srcId="{B78BEEDB-83EF-2740-919E-C121BBE6B948}" destId="{D6A0F7E4-7B09-0B49-8B79-15F8D9840480}" srcOrd="1" destOrd="0" presId="urn:microsoft.com/office/officeart/2005/8/layout/hierarchy3"/>
    <dgm:cxn modelId="{A1AADCA9-D9FB-BE48-83A8-A437DEC578FD}" type="presParOf" srcId="{B78BEEDB-83EF-2740-919E-C121BBE6B948}" destId="{422975D2-FB83-5A4F-AF43-C42608220E05}" srcOrd="2" destOrd="0" presId="urn:microsoft.com/office/officeart/2005/8/layout/hierarchy3"/>
    <dgm:cxn modelId="{4A4BF847-F141-DA46-A249-05B2FE12371F}" type="presParOf" srcId="{B78BEEDB-83EF-2740-919E-C121BBE6B948}" destId="{F1306691-4486-5547-9EE1-B6477D677FF6}"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85D1C91-6B73-D64A-B23E-04566BC3748A}" type="doc">
      <dgm:prSet loTypeId="urn:microsoft.com/office/officeart/2005/8/layout/hList6" loCatId="list" qsTypeId="urn:microsoft.com/office/officeart/2005/8/quickstyle/simple4" qsCatId="simple" csTypeId="urn:microsoft.com/office/officeart/2005/8/colors/accent1_2" csCatId="accent1" phldr="1"/>
      <dgm:spPr/>
      <dgm:t>
        <a:bodyPr/>
        <a:lstStyle/>
        <a:p>
          <a:endParaRPr lang="en-US"/>
        </a:p>
      </dgm:t>
    </dgm:pt>
    <dgm:pt modelId="{BB8A0D74-3C63-CF49-B3C5-FA471A6D594F}">
      <dgm:prSet/>
      <dgm:spPr>
        <a:solidFill>
          <a:schemeClr val="accent6"/>
        </a:solidFill>
      </dgm:spPr>
      <dgm:t>
        <a:bodyPr/>
        <a:lstStyle/>
        <a:p>
          <a:pPr rtl="0"/>
          <a:r>
            <a:rPr lang="en-US" b="0"/>
            <a:t>Can define authorizations that express conditions on properties of both the resource and the subject</a:t>
          </a:r>
        </a:p>
      </dgm:t>
    </dgm:pt>
    <dgm:pt modelId="{E64197CB-B392-C549-91F2-68AEFB5E867E}" type="parTrans" cxnId="{94FDF1FA-64C1-7740-A047-F289C0C42B9A}">
      <dgm:prSet/>
      <dgm:spPr/>
      <dgm:t>
        <a:bodyPr/>
        <a:lstStyle/>
        <a:p>
          <a:endParaRPr lang="en-US"/>
        </a:p>
      </dgm:t>
    </dgm:pt>
    <dgm:pt modelId="{8B3DFF98-38C6-D84C-964E-A1699ED1BD33}" type="sibTrans" cxnId="{94FDF1FA-64C1-7740-A047-F289C0C42B9A}">
      <dgm:prSet/>
      <dgm:spPr/>
      <dgm:t>
        <a:bodyPr/>
        <a:lstStyle/>
        <a:p>
          <a:endParaRPr lang="en-US"/>
        </a:p>
      </dgm:t>
    </dgm:pt>
    <dgm:pt modelId="{B0642AA6-6825-1443-BB0E-E9E172E85AF5}">
      <dgm:prSet/>
      <dgm:spPr>
        <a:solidFill>
          <a:schemeClr val="accent5">
            <a:lumMod val="75000"/>
          </a:schemeClr>
        </a:solidFill>
      </dgm:spPr>
      <dgm:t>
        <a:bodyPr/>
        <a:lstStyle/>
        <a:p>
          <a:pPr rtl="0"/>
          <a:r>
            <a:rPr lang="en-US" b="0"/>
            <a:t>Strength is its flexibility and expressive power</a:t>
          </a:r>
        </a:p>
      </dgm:t>
    </dgm:pt>
    <dgm:pt modelId="{D419AE9A-87B0-B940-8B52-17CFA2EA07EB}" type="parTrans" cxnId="{2A302559-F6F0-034C-B10A-9CB91D23B59F}">
      <dgm:prSet/>
      <dgm:spPr/>
      <dgm:t>
        <a:bodyPr/>
        <a:lstStyle/>
        <a:p>
          <a:endParaRPr lang="en-US"/>
        </a:p>
      </dgm:t>
    </dgm:pt>
    <dgm:pt modelId="{8FF73336-9C4E-5B4F-B7DA-AA8C87D7693A}" type="sibTrans" cxnId="{2A302559-F6F0-034C-B10A-9CB91D23B59F}">
      <dgm:prSet/>
      <dgm:spPr/>
      <dgm:t>
        <a:bodyPr/>
        <a:lstStyle/>
        <a:p>
          <a:endParaRPr lang="en-US"/>
        </a:p>
      </dgm:t>
    </dgm:pt>
    <dgm:pt modelId="{E10A8ADF-E3D7-DC4C-8004-5E13179118FF}">
      <dgm:prSet/>
      <dgm:spPr>
        <a:solidFill>
          <a:schemeClr val="accent4">
            <a:lumMod val="75000"/>
          </a:schemeClr>
        </a:solidFill>
      </dgm:spPr>
      <dgm:t>
        <a:bodyPr/>
        <a:lstStyle/>
        <a:p>
          <a:pPr rtl="0"/>
          <a:r>
            <a:rPr lang="en-US" b="0"/>
            <a:t>Main obstacle to its adoption in real systems has been concern about the performance impact of evaluating predicates on both resource and user properties for each access</a:t>
          </a:r>
        </a:p>
      </dgm:t>
    </dgm:pt>
    <dgm:pt modelId="{ED5B44C8-1517-DA49-B07B-DBE64EB85312}" type="parTrans" cxnId="{ACFD75EE-DA87-0445-BC0F-CD765E7D086A}">
      <dgm:prSet/>
      <dgm:spPr/>
      <dgm:t>
        <a:bodyPr/>
        <a:lstStyle/>
        <a:p>
          <a:endParaRPr lang="en-US"/>
        </a:p>
      </dgm:t>
    </dgm:pt>
    <dgm:pt modelId="{48E8EA27-9619-384C-8500-B51C867F7F78}" type="sibTrans" cxnId="{ACFD75EE-DA87-0445-BC0F-CD765E7D086A}">
      <dgm:prSet/>
      <dgm:spPr/>
      <dgm:t>
        <a:bodyPr/>
        <a:lstStyle/>
        <a:p>
          <a:endParaRPr lang="en-US"/>
        </a:p>
      </dgm:t>
    </dgm:pt>
    <dgm:pt modelId="{44CFF86E-46B1-D448-B841-BA8682E66064}">
      <dgm:prSet/>
      <dgm:spPr>
        <a:solidFill>
          <a:schemeClr val="accent3">
            <a:lumMod val="75000"/>
          </a:schemeClr>
        </a:solidFill>
      </dgm:spPr>
      <dgm:t>
        <a:bodyPr/>
        <a:lstStyle/>
        <a:p>
          <a:pPr rtl="0"/>
          <a:r>
            <a:rPr lang="en-US" b="0"/>
            <a:t>Web services have been pioneering technologies through the introduction of the </a:t>
          </a:r>
          <a:r>
            <a:rPr lang="en-US" b="0" err="1"/>
            <a:t>eXtensible</a:t>
          </a:r>
          <a:r>
            <a:rPr lang="en-US" b="0"/>
            <a:t> Access Control Markup Language (XAMCL)</a:t>
          </a:r>
        </a:p>
      </dgm:t>
    </dgm:pt>
    <dgm:pt modelId="{1FBA5BB4-F812-9442-BC98-350FBE0343FF}" type="parTrans" cxnId="{229F71EC-F39C-E345-AEB4-5FFE20266042}">
      <dgm:prSet/>
      <dgm:spPr/>
      <dgm:t>
        <a:bodyPr/>
        <a:lstStyle/>
        <a:p>
          <a:endParaRPr lang="en-US"/>
        </a:p>
      </dgm:t>
    </dgm:pt>
    <dgm:pt modelId="{753E6DBF-8731-4A4C-9CAF-AF8F7F5C8A81}" type="sibTrans" cxnId="{229F71EC-F39C-E345-AEB4-5FFE20266042}">
      <dgm:prSet/>
      <dgm:spPr/>
      <dgm:t>
        <a:bodyPr/>
        <a:lstStyle/>
        <a:p>
          <a:endParaRPr lang="en-US"/>
        </a:p>
      </dgm:t>
    </dgm:pt>
    <dgm:pt modelId="{DCC605DC-5C83-1F4A-A3C7-A7FAAE618A5A}">
      <dgm:prSet/>
      <dgm:spPr>
        <a:solidFill>
          <a:schemeClr val="accent1"/>
        </a:solidFill>
      </dgm:spPr>
      <dgm:t>
        <a:bodyPr/>
        <a:lstStyle/>
        <a:p>
          <a:pPr rtl="0"/>
          <a:r>
            <a:rPr lang="en-US" b="0"/>
            <a:t>There is considerable interest in applying the model to cloud services</a:t>
          </a:r>
        </a:p>
      </dgm:t>
    </dgm:pt>
    <dgm:pt modelId="{E0B9C2BE-3F9C-CE48-8742-A2620F9DBD76}" type="parTrans" cxnId="{F5E42370-679B-F946-ACA9-AB4D2D3EC880}">
      <dgm:prSet/>
      <dgm:spPr/>
      <dgm:t>
        <a:bodyPr/>
        <a:lstStyle/>
        <a:p>
          <a:endParaRPr lang="en-US"/>
        </a:p>
      </dgm:t>
    </dgm:pt>
    <dgm:pt modelId="{BC17340B-46A3-8B4C-8F01-E178D4F1E4FC}" type="sibTrans" cxnId="{F5E42370-679B-F946-ACA9-AB4D2D3EC880}">
      <dgm:prSet/>
      <dgm:spPr/>
      <dgm:t>
        <a:bodyPr/>
        <a:lstStyle/>
        <a:p>
          <a:endParaRPr lang="en-US"/>
        </a:p>
      </dgm:t>
    </dgm:pt>
    <dgm:pt modelId="{47B96F38-26FC-BE41-A500-F5EB450121D8}" type="pres">
      <dgm:prSet presAssocID="{485D1C91-6B73-D64A-B23E-04566BC3748A}" presName="Name0" presStyleCnt="0">
        <dgm:presLayoutVars>
          <dgm:dir/>
          <dgm:resizeHandles val="exact"/>
        </dgm:presLayoutVars>
      </dgm:prSet>
      <dgm:spPr/>
    </dgm:pt>
    <dgm:pt modelId="{B0EB2FE9-FA50-DA46-8BBC-B613515C1146}" type="pres">
      <dgm:prSet presAssocID="{BB8A0D74-3C63-CF49-B3C5-FA471A6D594F}" presName="node" presStyleLbl="node1" presStyleIdx="0" presStyleCnt="5">
        <dgm:presLayoutVars>
          <dgm:bulletEnabled val="1"/>
        </dgm:presLayoutVars>
      </dgm:prSet>
      <dgm:spPr/>
    </dgm:pt>
    <dgm:pt modelId="{AF675EEB-8531-7D49-9839-3B0F6FE46557}" type="pres">
      <dgm:prSet presAssocID="{8B3DFF98-38C6-D84C-964E-A1699ED1BD33}" presName="sibTrans" presStyleCnt="0"/>
      <dgm:spPr/>
    </dgm:pt>
    <dgm:pt modelId="{07A3739F-938E-034F-916B-9F2DC8996AD9}" type="pres">
      <dgm:prSet presAssocID="{B0642AA6-6825-1443-BB0E-E9E172E85AF5}" presName="node" presStyleLbl="node1" presStyleIdx="1" presStyleCnt="5">
        <dgm:presLayoutVars>
          <dgm:bulletEnabled val="1"/>
        </dgm:presLayoutVars>
      </dgm:prSet>
      <dgm:spPr/>
    </dgm:pt>
    <dgm:pt modelId="{E0D553D2-004C-F14D-893A-EF0B8034AF1A}" type="pres">
      <dgm:prSet presAssocID="{8FF73336-9C4E-5B4F-B7DA-AA8C87D7693A}" presName="sibTrans" presStyleCnt="0"/>
      <dgm:spPr/>
    </dgm:pt>
    <dgm:pt modelId="{86BAC080-CAC7-334F-A47F-247284CF062D}" type="pres">
      <dgm:prSet presAssocID="{E10A8ADF-E3D7-DC4C-8004-5E13179118FF}" presName="node" presStyleLbl="node1" presStyleIdx="2" presStyleCnt="5">
        <dgm:presLayoutVars>
          <dgm:bulletEnabled val="1"/>
        </dgm:presLayoutVars>
      </dgm:prSet>
      <dgm:spPr/>
    </dgm:pt>
    <dgm:pt modelId="{17664B13-4517-3E4A-A970-A0B4CE78E22E}" type="pres">
      <dgm:prSet presAssocID="{48E8EA27-9619-384C-8500-B51C867F7F78}" presName="sibTrans" presStyleCnt="0"/>
      <dgm:spPr/>
    </dgm:pt>
    <dgm:pt modelId="{7366F1B3-F41D-704B-8414-15AA9C1F35CD}" type="pres">
      <dgm:prSet presAssocID="{44CFF86E-46B1-D448-B841-BA8682E66064}" presName="node" presStyleLbl="node1" presStyleIdx="3" presStyleCnt="5">
        <dgm:presLayoutVars>
          <dgm:bulletEnabled val="1"/>
        </dgm:presLayoutVars>
      </dgm:prSet>
      <dgm:spPr/>
    </dgm:pt>
    <dgm:pt modelId="{D26B4BB2-21EB-7746-8CE0-5F8EFC9171EC}" type="pres">
      <dgm:prSet presAssocID="{753E6DBF-8731-4A4C-9CAF-AF8F7F5C8A81}" presName="sibTrans" presStyleCnt="0"/>
      <dgm:spPr/>
    </dgm:pt>
    <dgm:pt modelId="{22319A17-68EB-5042-8692-CE160831B4F6}" type="pres">
      <dgm:prSet presAssocID="{DCC605DC-5C83-1F4A-A3C7-A7FAAE618A5A}" presName="node" presStyleLbl="node1" presStyleIdx="4" presStyleCnt="5">
        <dgm:presLayoutVars>
          <dgm:bulletEnabled val="1"/>
        </dgm:presLayoutVars>
      </dgm:prSet>
      <dgm:spPr/>
    </dgm:pt>
  </dgm:ptLst>
  <dgm:cxnLst>
    <dgm:cxn modelId="{5EDB3044-B21B-DE46-9842-9EEC413F3E97}" type="presOf" srcId="{E10A8ADF-E3D7-DC4C-8004-5E13179118FF}" destId="{86BAC080-CAC7-334F-A47F-247284CF062D}" srcOrd="0" destOrd="0" presId="urn:microsoft.com/office/officeart/2005/8/layout/hList6"/>
    <dgm:cxn modelId="{F5E42370-679B-F946-ACA9-AB4D2D3EC880}" srcId="{485D1C91-6B73-D64A-B23E-04566BC3748A}" destId="{DCC605DC-5C83-1F4A-A3C7-A7FAAE618A5A}" srcOrd="4" destOrd="0" parTransId="{E0B9C2BE-3F9C-CE48-8742-A2620F9DBD76}" sibTransId="{BC17340B-46A3-8B4C-8F01-E178D4F1E4FC}"/>
    <dgm:cxn modelId="{EDDEE550-A1DE-0E47-8548-735C9CDF46DF}" type="presOf" srcId="{DCC605DC-5C83-1F4A-A3C7-A7FAAE618A5A}" destId="{22319A17-68EB-5042-8692-CE160831B4F6}" srcOrd="0" destOrd="0" presId="urn:microsoft.com/office/officeart/2005/8/layout/hList6"/>
    <dgm:cxn modelId="{2A302559-F6F0-034C-B10A-9CB91D23B59F}" srcId="{485D1C91-6B73-D64A-B23E-04566BC3748A}" destId="{B0642AA6-6825-1443-BB0E-E9E172E85AF5}" srcOrd="1" destOrd="0" parTransId="{D419AE9A-87B0-B940-8B52-17CFA2EA07EB}" sibTransId="{8FF73336-9C4E-5B4F-B7DA-AA8C87D7693A}"/>
    <dgm:cxn modelId="{8B97F8B1-8F01-D845-A91C-3130951554C9}" type="presOf" srcId="{44CFF86E-46B1-D448-B841-BA8682E66064}" destId="{7366F1B3-F41D-704B-8414-15AA9C1F35CD}" srcOrd="0" destOrd="0" presId="urn:microsoft.com/office/officeart/2005/8/layout/hList6"/>
    <dgm:cxn modelId="{229F71EC-F39C-E345-AEB4-5FFE20266042}" srcId="{485D1C91-6B73-D64A-B23E-04566BC3748A}" destId="{44CFF86E-46B1-D448-B841-BA8682E66064}" srcOrd="3" destOrd="0" parTransId="{1FBA5BB4-F812-9442-BC98-350FBE0343FF}" sibTransId="{753E6DBF-8731-4A4C-9CAF-AF8F7F5C8A81}"/>
    <dgm:cxn modelId="{ACFD75EE-DA87-0445-BC0F-CD765E7D086A}" srcId="{485D1C91-6B73-D64A-B23E-04566BC3748A}" destId="{E10A8ADF-E3D7-DC4C-8004-5E13179118FF}" srcOrd="2" destOrd="0" parTransId="{ED5B44C8-1517-DA49-B07B-DBE64EB85312}" sibTransId="{48E8EA27-9619-384C-8500-B51C867F7F78}"/>
    <dgm:cxn modelId="{9A97CEEE-EFC0-C541-9852-DBB882C374D3}" type="presOf" srcId="{485D1C91-6B73-D64A-B23E-04566BC3748A}" destId="{47B96F38-26FC-BE41-A500-F5EB450121D8}" srcOrd="0" destOrd="0" presId="urn:microsoft.com/office/officeart/2005/8/layout/hList6"/>
    <dgm:cxn modelId="{E13A3FF1-9F05-2544-BC1A-F47D14EF1423}" type="presOf" srcId="{B0642AA6-6825-1443-BB0E-E9E172E85AF5}" destId="{07A3739F-938E-034F-916B-9F2DC8996AD9}" srcOrd="0" destOrd="0" presId="urn:microsoft.com/office/officeart/2005/8/layout/hList6"/>
    <dgm:cxn modelId="{94FDF1FA-64C1-7740-A047-F289C0C42B9A}" srcId="{485D1C91-6B73-D64A-B23E-04566BC3748A}" destId="{BB8A0D74-3C63-CF49-B3C5-FA471A6D594F}" srcOrd="0" destOrd="0" parTransId="{E64197CB-B392-C549-91F2-68AEFB5E867E}" sibTransId="{8B3DFF98-38C6-D84C-964E-A1699ED1BD33}"/>
    <dgm:cxn modelId="{6D598FFD-DB60-AB4D-8894-4595F3D616FE}" type="presOf" srcId="{BB8A0D74-3C63-CF49-B3C5-FA471A6D594F}" destId="{B0EB2FE9-FA50-DA46-8BBC-B613515C1146}" srcOrd="0" destOrd="0" presId="urn:microsoft.com/office/officeart/2005/8/layout/hList6"/>
    <dgm:cxn modelId="{39E31AAF-AC02-634A-85F8-F21CE84966CF}" type="presParOf" srcId="{47B96F38-26FC-BE41-A500-F5EB450121D8}" destId="{B0EB2FE9-FA50-DA46-8BBC-B613515C1146}" srcOrd="0" destOrd="0" presId="urn:microsoft.com/office/officeart/2005/8/layout/hList6"/>
    <dgm:cxn modelId="{8B6A6950-1152-CD4D-A83E-8D38F61DC1A8}" type="presParOf" srcId="{47B96F38-26FC-BE41-A500-F5EB450121D8}" destId="{AF675EEB-8531-7D49-9839-3B0F6FE46557}" srcOrd="1" destOrd="0" presId="urn:microsoft.com/office/officeart/2005/8/layout/hList6"/>
    <dgm:cxn modelId="{8434F2F3-F14E-374D-A5B5-E3DC841734F8}" type="presParOf" srcId="{47B96F38-26FC-BE41-A500-F5EB450121D8}" destId="{07A3739F-938E-034F-916B-9F2DC8996AD9}" srcOrd="2" destOrd="0" presId="urn:microsoft.com/office/officeart/2005/8/layout/hList6"/>
    <dgm:cxn modelId="{C5969EA4-36D4-6E43-974B-83EE26C6CDA0}" type="presParOf" srcId="{47B96F38-26FC-BE41-A500-F5EB450121D8}" destId="{E0D553D2-004C-F14D-893A-EF0B8034AF1A}" srcOrd="3" destOrd="0" presId="urn:microsoft.com/office/officeart/2005/8/layout/hList6"/>
    <dgm:cxn modelId="{90B83FB7-0564-834D-BF9B-79E68AAE0775}" type="presParOf" srcId="{47B96F38-26FC-BE41-A500-F5EB450121D8}" destId="{86BAC080-CAC7-334F-A47F-247284CF062D}" srcOrd="4" destOrd="0" presId="urn:microsoft.com/office/officeart/2005/8/layout/hList6"/>
    <dgm:cxn modelId="{70D55171-9240-854D-8C9D-E73A6AC5BB23}" type="presParOf" srcId="{47B96F38-26FC-BE41-A500-F5EB450121D8}" destId="{17664B13-4517-3E4A-A970-A0B4CE78E22E}" srcOrd="5" destOrd="0" presId="urn:microsoft.com/office/officeart/2005/8/layout/hList6"/>
    <dgm:cxn modelId="{811899E0-32AE-BD4B-9360-BDBDC1B72A04}" type="presParOf" srcId="{47B96F38-26FC-BE41-A500-F5EB450121D8}" destId="{7366F1B3-F41D-704B-8414-15AA9C1F35CD}" srcOrd="6" destOrd="0" presId="urn:microsoft.com/office/officeart/2005/8/layout/hList6"/>
    <dgm:cxn modelId="{BD0C8AA1-4262-0449-853C-4617841EC968}" type="presParOf" srcId="{47B96F38-26FC-BE41-A500-F5EB450121D8}" destId="{D26B4BB2-21EB-7746-8CE0-5F8EFC9171EC}" srcOrd="7" destOrd="0" presId="urn:microsoft.com/office/officeart/2005/8/layout/hList6"/>
    <dgm:cxn modelId="{CE202DEC-DF4A-9A42-BD90-D743E6F138B0}" type="presParOf" srcId="{47B96F38-26FC-BE41-A500-F5EB450121D8}" destId="{22319A17-68EB-5042-8692-CE160831B4F6}" srcOrd="8"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16C4F13-053A-284B-9FDF-CE3E60E126BD}" type="doc">
      <dgm:prSet loTypeId="urn:microsoft.com/office/officeart/2005/8/layout/chevron1" loCatId="process" qsTypeId="urn:microsoft.com/office/officeart/2005/8/quickstyle/simple4" qsCatId="simple" csTypeId="urn:microsoft.com/office/officeart/2005/8/colors/accent1_2" csCatId="accent1" phldr="1"/>
      <dgm:spPr/>
      <dgm:t>
        <a:bodyPr/>
        <a:lstStyle/>
        <a:p>
          <a:endParaRPr lang="en-US"/>
        </a:p>
      </dgm:t>
    </dgm:pt>
    <dgm:pt modelId="{E655676A-4332-534B-9DAD-FF2689493212}">
      <dgm:prSet custT="1"/>
      <dgm:spPr>
        <a:solidFill>
          <a:schemeClr val="accent3">
            <a:lumMod val="75000"/>
          </a:schemeClr>
        </a:solidFill>
      </dgm:spPr>
      <dgm:t>
        <a:bodyPr/>
        <a:lstStyle/>
        <a:p>
          <a:pPr rtl="0"/>
          <a:r>
            <a:rPr lang="en-US" sz="2400" b="1">
              <a:solidFill>
                <a:schemeClr val="tx1"/>
              </a:solidFill>
            </a:rPr>
            <a:t>Subject attributes</a:t>
          </a:r>
          <a:endParaRPr lang="en-US" sz="2400">
            <a:solidFill>
              <a:schemeClr val="tx1"/>
            </a:solidFill>
          </a:endParaRPr>
        </a:p>
      </dgm:t>
    </dgm:pt>
    <dgm:pt modelId="{D9DAE0DD-1DB2-744F-AEA5-90962B0531E5}" type="parTrans" cxnId="{3CAD7F49-809E-E942-9842-978CDEEE0BCE}">
      <dgm:prSet/>
      <dgm:spPr/>
      <dgm:t>
        <a:bodyPr/>
        <a:lstStyle/>
        <a:p>
          <a:endParaRPr lang="en-US"/>
        </a:p>
      </dgm:t>
    </dgm:pt>
    <dgm:pt modelId="{1324E16A-D187-2740-89ED-325EF869E2BF}" type="sibTrans" cxnId="{3CAD7F49-809E-E942-9842-978CDEEE0BCE}">
      <dgm:prSet/>
      <dgm:spPr/>
      <dgm:t>
        <a:bodyPr/>
        <a:lstStyle/>
        <a:p>
          <a:endParaRPr lang="en-US"/>
        </a:p>
      </dgm:t>
    </dgm:pt>
    <dgm:pt modelId="{7CD3F8EC-6D5D-DC48-88CD-56515931E5A5}">
      <dgm:prSet/>
      <dgm:spPr/>
      <dgm:t>
        <a:bodyPr/>
        <a:lstStyle/>
        <a:p>
          <a:pPr rtl="0">
            <a:spcBef>
              <a:spcPts val="0"/>
            </a:spcBef>
            <a:spcAft>
              <a:spcPts val="1524"/>
            </a:spcAft>
          </a:pPr>
          <a:r>
            <a:rPr lang="en-US">
              <a:latin typeface="+mj-lt"/>
            </a:rPr>
            <a:t>A subject is an active entity that causes information to flow among objects or changes the system state</a:t>
          </a:r>
        </a:p>
      </dgm:t>
    </dgm:pt>
    <dgm:pt modelId="{9D65A348-2BC1-7D46-8BD7-8BED10662D95}" type="parTrans" cxnId="{9D5AC07A-ED04-8F4E-B675-B23350824A3C}">
      <dgm:prSet/>
      <dgm:spPr/>
      <dgm:t>
        <a:bodyPr/>
        <a:lstStyle/>
        <a:p>
          <a:endParaRPr lang="en-US"/>
        </a:p>
      </dgm:t>
    </dgm:pt>
    <dgm:pt modelId="{FF1901ED-36DB-0F4A-B6D7-A6733487A324}" type="sibTrans" cxnId="{9D5AC07A-ED04-8F4E-B675-B23350824A3C}">
      <dgm:prSet/>
      <dgm:spPr/>
      <dgm:t>
        <a:bodyPr/>
        <a:lstStyle/>
        <a:p>
          <a:endParaRPr lang="en-US"/>
        </a:p>
      </dgm:t>
    </dgm:pt>
    <dgm:pt modelId="{36BE4108-004A-B644-A402-E171986A3799}">
      <dgm:prSet custT="1"/>
      <dgm:spPr/>
      <dgm:t>
        <a:bodyPr/>
        <a:lstStyle/>
        <a:p>
          <a:pPr rtl="0"/>
          <a:r>
            <a:rPr lang="en-US" sz="2400" b="1">
              <a:solidFill>
                <a:schemeClr val="tx1"/>
              </a:solidFill>
            </a:rPr>
            <a:t>Object attributes</a:t>
          </a:r>
        </a:p>
      </dgm:t>
    </dgm:pt>
    <dgm:pt modelId="{9356FAC8-E20F-3445-8C1D-7A619E99CBBB}" type="parTrans" cxnId="{C791061E-7E49-5A40-831B-00CB18418DFB}">
      <dgm:prSet/>
      <dgm:spPr/>
      <dgm:t>
        <a:bodyPr/>
        <a:lstStyle/>
        <a:p>
          <a:endParaRPr lang="en-US"/>
        </a:p>
      </dgm:t>
    </dgm:pt>
    <dgm:pt modelId="{1965F033-108C-2444-9A02-528A40BF64B7}" type="sibTrans" cxnId="{C791061E-7E49-5A40-831B-00CB18418DFB}">
      <dgm:prSet/>
      <dgm:spPr/>
      <dgm:t>
        <a:bodyPr/>
        <a:lstStyle/>
        <a:p>
          <a:endParaRPr lang="en-US"/>
        </a:p>
      </dgm:t>
    </dgm:pt>
    <dgm:pt modelId="{0E5C6F4C-0BE0-474B-99BC-5436AAEEC2E8}">
      <dgm:prSet/>
      <dgm:spPr/>
      <dgm:t>
        <a:bodyPr/>
        <a:lstStyle/>
        <a:p>
          <a:pPr rtl="0">
            <a:spcAft>
              <a:spcPts val="1524"/>
            </a:spcAft>
          </a:pPr>
          <a:r>
            <a:rPr lang="en-US">
              <a:latin typeface="+mj-lt"/>
              <a:cs typeface="Palatino Linotype (Body)"/>
            </a:rPr>
            <a:t>An object (or resource) is a passive information system-related entity containing or receiving information</a:t>
          </a:r>
        </a:p>
      </dgm:t>
    </dgm:pt>
    <dgm:pt modelId="{586FA414-4E78-CE4D-9AD5-F6759905C7EF}" type="parTrans" cxnId="{3AC844BC-1FD8-F447-9953-DE961E69F613}">
      <dgm:prSet/>
      <dgm:spPr/>
      <dgm:t>
        <a:bodyPr/>
        <a:lstStyle/>
        <a:p>
          <a:endParaRPr lang="en-US"/>
        </a:p>
      </dgm:t>
    </dgm:pt>
    <dgm:pt modelId="{4BEF6CFC-F341-7349-A038-96CFFF4E8957}" type="sibTrans" cxnId="{3AC844BC-1FD8-F447-9953-DE961E69F613}">
      <dgm:prSet/>
      <dgm:spPr/>
      <dgm:t>
        <a:bodyPr/>
        <a:lstStyle/>
        <a:p>
          <a:endParaRPr lang="en-US"/>
        </a:p>
      </dgm:t>
    </dgm:pt>
    <dgm:pt modelId="{6897BF8E-6C2F-B641-BF47-07721A47AA7E}">
      <dgm:prSet custT="1"/>
      <dgm:spPr>
        <a:solidFill>
          <a:schemeClr val="accent5">
            <a:lumMod val="75000"/>
          </a:schemeClr>
        </a:solidFill>
      </dgm:spPr>
      <dgm:t>
        <a:bodyPr/>
        <a:lstStyle/>
        <a:p>
          <a:pPr rtl="0"/>
          <a:r>
            <a:rPr lang="en-US" sz="2400" b="1">
              <a:solidFill>
                <a:schemeClr val="tx1"/>
              </a:solidFill>
            </a:rPr>
            <a:t>Environment attributes</a:t>
          </a:r>
        </a:p>
      </dgm:t>
    </dgm:pt>
    <dgm:pt modelId="{16AB04A8-AEF4-9A47-8B15-99818D9FB321}" type="parTrans" cxnId="{06FCAD0C-86ED-C341-8A74-4C4D807B7E9A}">
      <dgm:prSet/>
      <dgm:spPr/>
      <dgm:t>
        <a:bodyPr/>
        <a:lstStyle/>
        <a:p>
          <a:endParaRPr lang="en-US"/>
        </a:p>
      </dgm:t>
    </dgm:pt>
    <dgm:pt modelId="{573607DB-45F4-1748-90D6-A2C927448F8B}" type="sibTrans" cxnId="{06FCAD0C-86ED-C341-8A74-4C4D807B7E9A}">
      <dgm:prSet/>
      <dgm:spPr/>
      <dgm:t>
        <a:bodyPr/>
        <a:lstStyle/>
        <a:p>
          <a:endParaRPr lang="en-US"/>
        </a:p>
      </dgm:t>
    </dgm:pt>
    <dgm:pt modelId="{B451C9AF-C216-314E-9130-023EBF74715D}">
      <dgm:prSet/>
      <dgm:spPr/>
      <dgm:t>
        <a:bodyPr/>
        <a:lstStyle/>
        <a:p>
          <a:pPr rtl="0">
            <a:spcAft>
              <a:spcPct val="15000"/>
            </a:spcAft>
          </a:pPr>
          <a:r>
            <a:rPr lang="en-US" b="0">
              <a:latin typeface="+mj-lt"/>
            </a:rPr>
            <a:t>Describe the operational, technical, and even situational environment or context in which the information access occurs</a:t>
          </a:r>
        </a:p>
      </dgm:t>
    </dgm:pt>
    <dgm:pt modelId="{F6F7C3A5-159E-BE49-8EEE-12C8FEBC5D02}" type="parTrans" cxnId="{D8C7E0E5-2C9C-D647-99E2-B110A2E0864F}">
      <dgm:prSet/>
      <dgm:spPr/>
      <dgm:t>
        <a:bodyPr/>
        <a:lstStyle/>
        <a:p>
          <a:endParaRPr lang="en-US"/>
        </a:p>
      </dgm:t>
    </dgm:pt>
    <dgm:pt modelId="{EE0976A0-4120-1949-9EE7-A90EB60764AD}" type="sibTrans" cxnId="{D8C7E0E5-2C9C-D647-99E2-B110A2E0864F}">
      <dgm:prSet/>
      <dgm:spPr/>
      <dgm:t>
        <a:bodyPr/>
        <a:lstStyle/>
        <a:p>
          <a:endParaRPr lang="en-US"/>
        </a:p>
      </dgm:t>
    </dgm:pt>
    <dgm:pt modelId="{73896295-24CF-8049-8D8E-121472B8EC15}">
      <dgm:prSet/>
      <dgm:spPr/>
      <dgm:t>
        <a:bodyPr/>
        <a:lstStyle/>
        <a:p>
          <a:pPr rtl="0">
            <a:spcBef>
              <a:spcPts val="0"/>
            </a:spcBef>
            <a:spcAft>
              <a:spcPts val="1524"/>
            </a:spcAft>
          </a:pPr>
          <a:r>
            <a:rPr lang="en-US">
              <a:latin typeface="+mj-lt"/>
            </a:rPr>
            <a:t>Attributes define the identity and characteristics of the subject</a:t>
          </a:r>
        </a:p>
      </dgm:t>
    </dgm:pt>
    <dgm:pt modelId="{7B87A6C4-07FF-D744-A1F5-73BBF7F785F4}" type="parTrans" cxnId="{74A36D27-B2FC-2740-99B2-50D198258AE1}">
      <dgm:prSet/>
      <dgm:spPr/>
      <dgm:t>
        <a:bodyPr/>
        <a:lstStyle/>
        <a:p>
          <a:endParaRPr lang="en-US"/>
        </a:p>
      </dgm:t>
    </dgm:pt>
    <dgm:pt modelId="{D8785D47-9238-E74A-9868-E1C6F1D2E47C}" type="sibTrans" cxnId="{74A36D27-B2FC-2740-99B2-50D198258AE1}">
      <dgm:prSet/>
      <dgm:spPr/>
      <dgm:t>
        <a:bodyPr/>
        <a:lstStyle/>
        <a:p>
          <a:endParaRPr lang="en-US"/>
        </a:p>
      </dgm:t>
    </dgm:pt>
    <dgm:pt modelId="{B1BCFFD0-E15F-334B-9912-90BD8162DC0C}">
      <dgm:prSet/>
      <dgm:spPr/>
      <dgm:t>
        <a:bodyPr/>
        <a:lstStyle/>
        <a:p>
          <a:pPr rtl="0">
            <a:spcAft>
              <a:spcPct val="15000"/>
            </a:spcAft>
          </a:pPr>
          <a:endParaRPr lang="en-US"/>
        </a:p>
      </dgm:t>
    </dgm:pt>
    <dgm:pt modelId="{4752109A-5C5C-F54B-9D96-89986F103046}" type="parTrans" cxnId="{66E8BDD4-94A0-CD4E-9579-91E4BB59DC3E}">
      <dgm:prSet/>
      <dgm:spPr/>
      <dgm:t>
        <a:bodyPr/>
        <a:lstStyle/>
        <a:p>
          <a:endParaRPr lang="en-US"/>
        </a:p>
      </dgm:t>
    </dgm:pt>
    <dgm:pt modelId="{CCB432BE-3440-4546-BB06-1B256CB6F92D}" type="sibTrans" cxnId="{66E8BDD4-94A0-CD4E-9579-91E4BB59DC3E}">
      <dgm:prSet/>
      <dgm:spPr/>
      <dgm:t>
        <a:bodyPr/>
        <a:lstStyle/>
        <a:p>
          <a:endParaRPr lang="en-US"/>
        </a:p>
      </dgm:t>
    </dgm:pt>
    <dgm:pt modelId="{611A172E-E398-094F-A51F-31DA7A8EEFC6}">
      <dgm:prSet/>
      <dgm:spPr/>
      <dgm:t>
        <a:bodyPr/>
        <a:lstStyle/>
        <a:p>
          <a:pPr rtl="0">
            <a:spcAft>
              <a:spcPct val="15000"/>
            </a:spcAft>
          </a:pPr>
          <a:r>
            <a:rPr lang="en-US">
              <a:latin typeface="+mj-lt"/>
              <a:cs typeface="Palatino Linotype (Body)"/>
            </a:rPr>
            <a:t>Objects have attributes that can be leverages to make access control decisions</a:t>
          </a:r>
        </a:p>
      </dgm:t>
    </dgm:pt>
    <dgm:pt modelId="{8416C1CB-B8F7-6141-B419-B5E73318F6D1}" type="parTrans" cxnId="{8972381E-2710-5B4A-B001-F235D86D8D71}">
      <dgm:prSet/>
      <dgm:spPr/>
      <dgm:t>
        <a:bodyPr/>
        <a:lstStyle/>
        <a:p>
          <a:endParaRPr lang="en-US"/>
        </a:p>
      </dgm:t>
    </dgm:pt>
    <dgm:pt modelId="{41DCC98F-1D61-4C44-A63F-904E93B0D19A}" type="sibTrans" cxnId="{8972381E-2710-5B4A-B001-F235D86D8D71}">
      <dgm:prSet/>
      <dgm:spPr/>
      <dgm:t>
        <a:bodyPr/>
        <a:lstStyle/>
        <a:p>
          <a:endParaRPr lang="en-US"/>
        </a:p>
      </dgm:t>
    </dgm:pt>
    <dgm:pt modelId="{EE1B317C-96B1-624D-8F2C-25C21E7DB666}">
      <dgm:prSet/>
      <dgm:spPr/>
      <dgm:t>
        <a:bodyPr/>
        <a:lstStyle/>
        <a:p>
          <a:pPr rtl="0">
            <a:spcAft>
              <a:spcPts val="1524"/>
            </a:spcAft>
          </a:pPr>
          <a:r>
            <a:rPr lang="en-US" b="0">
              <a:latin typeface="+mj-lt"/>
            </a:rPr>
            <a:t>These attributes have so far been largely ignored in most access control policies</a:t>
          </a:r>
        </a:p>
      </dgm:t>
    </dgm:pt>
    <dgm:pt modelId="{032D46E8-911D-C146-8115-B08BAC064467}" type="parTrans" cxnId="{D1391883-5F9D-1144-AC76-4412BF8879EB}">
      <dgm:prSet/>
      <dgm:spPr/>
      <dgm:t>
        <a:bodyPr/>
        <a:lstStyle/>
        <a:p>
          <a:endParaRPr lang="en-US"/>
        </a:p>
      </dgm:t>
    </dgm:pt>
    <dgm:pt modelId="{DA65E483-46D0-E84E-8BA1-B5BEB19B16A0}" type="sibTrans" cxnId="{D1391883-5F9D-1144-AC76-4412BF8879EB}">
      <dgm:prSet/>
      <dgm:spPr/>
      <dgm:t>
        <a:bodyPr/>
        <a:lstStyle/>
        <a:p>
          <a:endParaRPr lang="en-US"/>
        </a:p>
      </dgm:t>
    </dgm:pt>
    <dgm:pt modelId="{2B893332-CC31-AD47-A87E-68D6D2786DE1}" type="pres">
      <dgm:prSet presAssocID="{416C4F13-053A-284B-9FDF-CE3E60E126BD}" presName="Name0" presStyleCnt="0">
        <dgm:presLayoutVars>
          <dgm:dir/>
          <dgm:animLvl val="lvl"/>
          <dgm:resizeHandles val="exact"/>
        </dgm:presLayoutVars>
      </dgm:prSet>
      <dgm:spPr/>
    </dgm:pt>
    <dgm:pt modelId="{5BC0D6E9-BB18-0041-BF50-63D30988BA19}" type="pres">
      <dgm:prSet presAssocID="{E655676A-4332-534B-9DAD-FF2689493212}" presName="composite" presStyleCnt="0"/>
      <dgm:spPr/>
    </dgm:pt>
    <dgm:pt modelId="{321A3381-433B-CE45-9F2A-F37F91C887F4}" type="pres">
      <dgm:prSet presAssocID="{E655676A-4332-534B-9DAD-FF2689493212}" presName="parTx" presStyleLbl="node1" presStyleIdx="0" presStyleCnt="3">
        <dgm:presLayoutVars>
          <dgm:chMax val="0"/>
          <dgm:chPref val="0"/>
          <dgm:bulletEnabled val="1"/>
        </dgm:presLayoutVars>
      </dgm:prSet>
      <dgm:spPr/>
    </dgm:pt>
    <dgm:pt modelId="{6D536E0F-208B-814D-8E8F-710E7FDA3193}" type="pres">
      <dgm:prSet presAssocID="{E655676A-4332-534B-9DAD-FF2689493212}" presName="desTx" presStyleLbl="revTx" presStyleIdx="0" presStyleCnt="3">
        <dgm:presLayoutVars>
          <dgm:bulletEnabled val="1"/>
        </dgm:presLayoutVars>
      </dgm:prSet>
      <dgm:spPr/>
    </dgm:pt>
    <dgm:pt modelId="{B52A4F7B-8C84-3E43-83B5-C7170FDFEFB8}" type="pres">
      <dgm:prSet presAssocID="{1324E16A-D187-2740-89ED-325EF869E2BF}" presName="space" presStyleCnt="0"/>
      <dgm:spPr/>
    </dgm:pt>
    <dgm:pt modelId="{E73F670B-D805-044A-A23A-8FAA47BA5678}" type="pres">
      <dgm:prSet presAssocID="{36BE4108-004A-B644-A402-E171986A3799}" presName="composite" presStyleCnt="0"/>
      <dgm:spPr/>
    </dgm:pt>
    <dgm:pt modelId="{9D77E78E-02AA-FD40-B2D6-2C660715F549}" type="pres">
      <dgm:prSet presAssocID="{36BE4108-004A-B644-A402-E171986A3799}" presName="parTx" presStyleLbl="node1" presStyleIdx="1" presStyleCnt="3">
        <dgm:presLayoutVars>
          <dgm:chMax val="0"/>
          <dgm:chPref val="0"/>
          <dgm:bulletEnabled val="1"/>
        </dgm:presLayoutVars>
      </dgm:prSet>
      <dgm:spPr/>
    </dgm:pt>
    <dgm:pt modelId="{5C9C9464-D886-F54D-81C1-ACA0089E829B}" type="pres">
      <dgm:prSet presAssocID="{36BE4108-004A-B644-A402-E171986A3799}" presName="desTx" presStyleLbl="revTx" presStyleIdx="1" presStyleCnt="3">
        <dgm:presLayoutVars>
          <dgm:bulletEnabled val="1"/>
        </dgm:presLayoutVars>
      </dgm:prSet>
      <dgm:spPr/>
    </dgm:pt>
    <dgm:pt modelId="{D5E2DFBA-799E-C74F-A9F7-7B8400E0A9AA}" type="pres">
      <dgm:prSet presAssocID="{1965F033-108C-2444-9A02-528A40BF64B7}" presName="space" presStyleCnt="0"/>
      <dgm:spPr/>
    </dgm:pt>
    <dgm:pt modelId="{B5008852-FD85-8145-A028-EB7DFA1F30E7}" type="pres">
      <dgm:prSet presAssocID="{6897BF8E-6C2F-B641-BF47-07721A47AA7E}" presName="composite" presStyleCnt="0"/>
      <dgm:spPr/>
    </dgm:pt>
    <dgm:pt modelId="{F404E2DB-56BA-4743-8145-F722FEBF52A5}" type="pres">
      <dgm:prSet presAssocID="{6897BF8E-6C2F-B641-BF47-07721A47AA7E}" presName="parTx" presStyleLbl="node1" presStyleIdx="2" presStyleCnt="3">
        <dgm:presLayoutVars>
          <dgm:chMax val="0"/>
          <dgm:chPref val="0"/>
          <dgm:bulletEnabled val="1"/>
        </dgm:presLayoutVars>
      </dgm:prSet>
      <dgm:spPr/>
    </dgm:pt>
    <dgm:pt modelId="{36E5E7F1-34B4-4049-B517-21AD2FD3CAD9}" type="pres">
      <dgm:prSet presAssocID="{6897BF8E-6C2F-B641-BF47-07721A47AA7E}" presName="desTx" presStyleLbl="revTx" presStyleIdx="2" presStyleCnt="3">
        <dgm:presLayoutVars>
          <dgm:bulletEnabled val="1"/>
        </dgm:presLayoutVars>
      </dgm:prSet>
      <dgm:spPr/>
    </dgm:pt>
  </dgm:ptLst>
  <dgm:cxnLst>
    <dgm:cxn modelId="{06FCAD0C-86ED-C341-8A74-4C4D807B7E9A}" srcId="{416C4F13-053A-284B-9FDF-CE3E60E126BD}" destId="{6897BF8E-6C2F-B641-BF47-07721A47AA7E}" srcOrd="2" destOrd="0" parTransId="{16AB04A8-AEF4-9A47-8B15-99818D9FB321}" sibTransId="{573607DB-45F4-1748-90D6-A2C927448F8B}"/>
    <dgm:cxn modelId="{C791061E-7E49-5A40-831B-00CB18418DFB}" srcId="{416C4F13-053A-284B-9FDF-CE3E60E126BD}" destId="{36BE4108-004A-B644-A402-E171986A3799}" srcOrd="1" destOrd="0" parTransId="{9356FAC8-E20F-3445-8C1D-7A619E99CBBB}" sibTransId="{1965F033-108C-2444-9A02-528A40BF64B7}"/>
    <dgm:cxn modelId="{8972381E-2710-5B4A-B001-F235D86D8D71}" srcId="{36BE4108-004A-B644-A402-E171986A3799}" destId="{611A172E-E398-094F-A51F-31DA7A8EEFC6}" srcOrd="1" destOrd="0" parTransId="{8416C1CB-B8F7-6141-B419-B5E73318F6D1}" sibTransId="{41DCC98F-1D61-4C44-A63F-904E93B0D19A}"/>
    <dgm:cxn modelId="{1AE66826-40E2-F54C-BBE3-84A4D360BEBA}" type="presOf" srcId="{36BE4108-004A-B644-A402-E171986A3799}" destId="{9D77E78E-02AA-FD40-B2D6-2C660715F549}" srcOrd="0" destOrd="0" presId="urn:microsoft.com/office/officeart/2005/8/layout/chevron1"/>
    <dgm:cxn modelId="{74A36D27-B2FC-2740-99B2-50D198258AE1}" srcId="{E655676A-4332-534B-9DAD-FF2689493212}" destId="{73896295-24CF-8049-8D8E-121472B8EC15}" srcOrd="1" destOrd="0" parTransId="{7B87A6C4-07FF-D744-A1F5-73BBF7F785F4}" sibTransId="{D8785D47-9238-E74A-9868-E1C6F1D2E47C}"/>
    <dgm:cxn modelId="{A5EB0631-12F6-B046-A1FD-D049E23B08F9}" type="presOf" srcId="{B451C9AF-C216-314E-9130-023EBF74715D}" destId="{36E5E7F1-34B4-4049-B517-21AD2FD3CAD9}" srcOrd="0" destOrd="0" presId="urn:microsoft.com/office/officeart/2005/8/layout/chevron1"/>
    <dgm:cxn modelId="{478A1533-BC27-1B47-84BB-3B789C21BE59}" type="presOf" srcId="{7CD3F8EC-6D5D-DC48-88CD-56515931E5A5}" destId="{6D536E0F-208B-814D-8E8F-710E7FDA3193}" srcOrd="0" destOrd="0" presId="urn:microsoft.com/office/officeart/2005/8/layout/chevron1"/>
    <dgm:cxn modelId="{625E1A33-DA74-C54B-90C3-1DD8C4B54259}" type="presOf" srcId="{E655676A-4332-534B-9DAD-FF2689493212}" destId="{321A3381-433B-CE45-9F2A-F37F91C887F4}" srcOrd="0" destOrd="0" presId="urn:microsoft.com/office/officeart/2005/8/layout/chevron1"/>
    <dgm:cxn modelId="{3CAD7F49-809E-E942-9842-978CDEEE0BCE}" srcId="{416C4F13-053A-284B-9FDF-CE3E60E126BD}" destId="{E655676A-4332-534B-9DAD-FF2689493212}" srcOrd="0" destOrd="0" parTransId="{D9DAE0DD-1DB2-744F-AEA5-90962B0531E5}" sibTransId="{1324E16A-D187-2740-89ED-325EF869E2BF}"/>
    <dgm:cxn modelId="{B0D8464D-2EF5-304B-AD3E-648167E5AAC3}" type="presOf" srcId="{B1BCFFD0-E15F-334B-9912-90BD8162DC0C}" destId="{5C9C9464-D886-F54D-81C1-ACA0089E829B}" srcOrd="0" destOrd="2" presId="urn:microsoft.com/office/officeart/2005/8/layout/chevron1"/>
    <dgm:cxn modelId="{7CD39D4D-F9F2-D04E-8F85-9A74284D447A}" type="presOf" srcId="{611A172E-E398-094F-A51F-31DA7A8EEFC6}" destId="{5C9C9464-D886-F54D-81C1-ACA0089E829B}" srcOrd="0" destOrd="1" presId="urn:microsoft.com/office/officeart/2005/8/layout/chevron1"/>
    <dgm:cxn modelId="{B0E04375-384F-334C-9722-F4DD22A8A8A1}" type="presOf" srcId="{416C4F13-053A-284B-9FDF-CE3E60E126BD}" destId="{2B893332-CC31-AD47-A87E-68D6D2786DE1}" srcOrd="0" destOrd="0" presId="urn:microsoft.com/office/officeart/2005/8/layout/chevron1"/>
    <dgm:cxn modelId="{9D5AC07A-ED04-8F4E-B675-B23350824A3C}" srcId="{E655676A-4332-534B-9DAD-FF2689493212}" destId="{7CD3F8EC-6D5D-DC48-88CD-56515931E5A5}" srcOrd="0" destOrd="0" parTransId="{9D65A348-2BC1-7D46-8BD7-8BED10662D95}" sibTransId="{FF1901ED-36DB-0F4A-B6D7-A6733487A324}"/>
    <dgm:cxn modelId="{D1391883-5F9D-1144-AC76-4412BF8879EB}" srcId="{6897BF8E-6C2F-B641-BF47-07721A47AA7E}" destId="{EE1B317C-96B1-624D-8F2C-25C21E7DB666}" srcOrd="1" destOrd="0" parTransId="{032D46E8-911D-C146-8115-B08BAC064467}" sibTransId="{DA65E483-46D0-E84E-8BA1-B5BEB19B16A0}"/>
    <dgm:cxn modelId="{0D37D985-A79E-0947-A6D5-BDF449074239}" type="presOf" srcId="{6897BF8E-6C2F-B641-BF47-07721A47AA7E}" destId="{F404E2DB-56BA-4743-8145-F722FEBF52A5}" srcOrd="0" destOrd="0" presId="urn:microsoft.com/office/officeart/2005/8/layout/chevron1"/>
    <dgm:cxn modelId="{F6E1AEB7-4F1F-D145-A460-600648DB249D}" type="presOf" srcId="{73896295-24CF-8049-8D8E-121472B8EC15}" destId="{6D536E0F-208B-814D-8E8F-710E7FDA3193}" srcOrd="0" destOrd="1" presId="urn:microsoft.com/office/officeart/2005/8/layout/chevron1"/>
    <dgm:cxn modelId="{0DD8E2B9-F1C4-834E-B77D-C7367CF28D23}" type="presOf" srcId="{EE1B317C-96B1-624D-8F2C-25C21E7DB666}" destId="{36E5E7F1-34B4-4049-B517-21AD2FD3CAD9}" srcOrd="0" destOrd="1" presId="urn:microsoft.com/office/officeart/2005/8/layout/chevron1"/>
    <dgm:cxn modelId="{3AC844BC-1FD8-F447-9953-DE961E69F613}" srcId="{36BE4108-004A-B644-A402-E171986A3799}" destId="{0E5C6F4C-0BE0-474B-99BC-5436AAEEC2E8}" srcOrd="0" destOrd="0" parTransId="{586FA414-4E78-CE4D-9AD5-F6759905C7EF}" sibTransId="{4BEF6CFC-F341-7349-A038-96CFFF4E8957}"/>
    <dgm:cxn modelId="{66E8BDD4-94A0-CD4E-9579-91E4BB59DC3E}" srcId="{36BE4108-004A-B644-A402-E171986A3799}" destId="{B1BCFFD0-E15F-334B-9912-90BD8162DC0C}" srcOrd="2" destOrd="0" parTransId="{4752109A-5C5C-F54B-9D96-89986F103046}" sibTransId="{CCB432BE-3440-4546-BB06-1B256CB6F92D}"/>
    <dgm:cxn modelId="{E2D1AEE4-FC28-324E-8109-58F800E50D3C}" type="presOf" srcId="{0E5C6F4C-0BE0-474B-99BC-5436AAEEC2E8}" destId="{5C9C9464-D886-F54D-81C1-ACA0089E829B}" srcOrd="0" destOrd="0" presId="urn:microsoft.com/office/officeart/2005/8/layout/chevron1"/>
    <dgm:cxn modelId="{D8C7E0E5-2C9C-D647-99E2-B110A2E0864F}" srcId="{6897BF8E-6C2F-B641-BF47-07721A47AA7E}" destId="{B451C9AF-C216-314E-9130-023EBF74715D}" srcOrd="0" destOrd="0" parTransId="{F6F7C3A5-159E-BE49-8EEE-12C8FEBC5D02}" sibTransId="{EE0976A0-4120-1949-9EE7-A90EB60764AD}"/>
    <dgm:cxn modelId="{F9FF603D-C5AD-4342-B3D1-7CACE485BDB4}" type="presParOf" srcId="{2B893332-CC31-AD47-A87E-68D6D2786DE1}" destId="{5BC0D6E9-BB18-0041-BF50-63D30988BA19}" srcOrd="0" destOrd="0" presId="urn:microsoft.com/office/officeart/2005/8/layout/chevron1"/>
    <dgm:cxn modelId="{2FDF91B1-167C-6A48-98E6-6249FD3939FB}" type="presParOf" srcId="{5BC0D6E9-BB18-0041-BF50-63D30988BA19}" destId="{321A3381-433B-CE45-9F2A-F37F91C887F4}" srcOrd="0" destOrd="0" presId="urn:microsoft.com/office/officeart/2005/8/layout/chevron1"/>
    <dgm:cxn modelId="{A27D692C-A6AF-A04D-9696-BDCAC530A98A}" type="presParOf" srcId="{5BC0D6E9-BB18-0041-BF50-63D30988BA19}" destId="{6D536E0F-208B-814D-8E8F-710E7FDA3193}" srcOrd="1" destOrd="0" presId="urn:microsoft.com/office/officeart/2005/8/layout/chevron1"/>
    <dgm:cxn modelId="{025C3D74-62EE-6A41-B536-6F8D2CCED180}" type="presParOf" srcId="{2B893332-CC31-AD47-A87E-68D6D2786DE1}" destId="{B52A4F7B-8C84-3E43-83B5-C7170FDFEFB8}" srcOrd="1" destOrd="0" presId="urn:microsoft.com/office/officeart/2005/8/layout/chevron1"/>
    <dgm:cxn modelId="{6F2D36FE-4CAB-BB41-B284-6D1A6FF00BF6}" type="presParOf" srcId="{2B893332-CC31-AD47-A87E-68D6D2786DE1}" destId="{E73F670B-D805-044A-A23A-8FAA47BA5678}" srcOrd="2" destOrd="0" presId="urn:microsoft.com/office/officeart/2005/8/layout/chevron1"/>
    <dgm:cxn modelId="{4DB335EC-A2FA-FC40-B7E6-E1111DFF0AC7}" type="presParOf" srcId="{E73F670B-D805-044A-A23A-8FAA47BA5678}" destId="{9D77E78E-02AA-FD40-B2D6-2C660715F549}" srcOrd="0" destOrd="0" presId="urn:microsoft.com/office/officeart/2005/8/layout/chevron1"/>
    <dgm:cxn modelId="{89EA4320-40C1-8140-B178-030CD0047F3B}" type="presParOf" srcId="{E73F670B-D805-044A-A23A-8FAA47BA5678}" destId="{5C9C9464-D886-F54D-81C1-ACA0089E829B}" srcOrd="1" destOrd="0" presId="urn:microsoft.com/office/officeart/2005/8/layout/chevron1"/>
    <dgm:cxn modelId="{889E5FFE-21B0-E349-B87D-5162FAD3A9E3}" type="presParOf" srcId="{2B893332-CC31-AD47-A87E-68D6D2786DE1}" destId="{D5E2DFBA-799E-C74F-A9F7-7B8400E0A9AA}" srcOrd="3" destOrd="0" presId="urn:microsoft.com/office/officeart/2005/8/layout/chevron1"/>
    <dgm:cxn modelId="{F4DE7B3B-ED38-CE42-977A-863064B0905B}" type="presParOf" srcId="{2B893332-CC31-AD47-A87E-68D6D2786DE1}" destId="{B5008852-FD85-8145-A028-EB7DFA1F30E7}" srcOrd="4" destOrd="0" presId="urn:microsoft.com/office/officeart/2005/8/layout/chevron1"/>
    <dgm:cxn modelId="{99AAFA0C-2128-464B-A0DC-46144DD46EAD}" type="presParOf" srcId="{B5008852-FD85-8145-A028-EB7DFA1F30E7}" destId="{F404E2DB-56BA-4743-8145-F722FEBF52A5}" srcOrd="0" destOrd="0" presId="urn:microsoft.com/office/officeart/2005/8/layout/chevron1"/>
    <dgm:cxn modelId="{804CC6B0-0425-F646-8D97-A8AA49B84719}" type="presParOf" srcId="{B5008852-FD85-8145-A028-EB7DFA1F30E7}" destId="{36E5E7F1-34B4-4049-B517-21AD2FD3CAD9}"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26DE38-2859-234E-A384-CD35DA059009}">
      <dsp:nvSpPr>
        <dsp:cNvPr id="0" name=""/>
        <dsp:cNvSpPr/>
      </dsp:nvSpPr>
      <dsp:spPr>
        <a:xfrm>
          <a:off x="1004" y="355370"/>
          <a:ext cx="2350740" cy="117537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b="1" kern="1200"/>
            <a:t>Subject</a:t>
          </a:r>
        </a:p>
      </dsp:txBody>
      <dsp:txXfrm>
        <a:off x="35429" y="389795"/>
        <a:ext cx="2281890" cy="1106520"/>
      </dsp:txXfrm>
    </dsp:sp>
    <dsp:sp modelId="{4D9BCE03-01E7-8442-869B-F522DB954724}">
      <dsp:nvSpPr>
        <dsp:cNvPr id="0" name=""/>
        <dsp:cNvSpPr/>
      </dsp:nvSpPr>
      <dsp:spPr>
        <a:xfrm>
          <a:off x="236078"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CDC5A4C9-84B9-8D4B-ABB0-8B751FEFC374}">
      <dsp:nvSpPr>
        <dsp:cNvPr id="0" name=""/>
        <dsp:cNvSpPr/>
      </dsp:nvSpPr>
      <dsp:spPr>
        <a:xfrm>
          <a:off x="471152"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rtl="0">
            <a:lnSpc>
              <a:spcPct val="90000"/>
            </a:lnSpc>
            <a:spcBef>
              <a:spcPct val="0"/>
            </a:spcBef>
            <a:spcAft>
              <a:spcPct val="35000"/>
            </a:spcAft>
            <a:buNone/>
          </a:pPr>
          <a:r>
            <a:rPr lang="en-US" sz="1200" b="1" kern="1200">
              <a:latin typeface="+mj-lt"/>
            </a:rPr>
            <a:t>An entity capable of accessing </a:t>
          </a:r>
          <a:r>
            <a:rPr lang="en-US" sz="1100" b="1" kern="1200">
              <a:latin typeface="+mj-lt"/>
            </a:rPr>
            <a:t>objects</a:t>
          </a:r>
        </a:p>
      </dsp:txBody>
      <dsp:txXfrm>
        <a:off x="505577" y="1859007"/>
        <a:ext cx="1811742" cy="1106520"/>
      </dsp:txXfrm>
    </dsp:sp>
    <dsp:sp modelId="{69A672A6-2F67-DE42-BA13-99F6E1FB1730}">
      <dsp:nvSpPr>
        <dsp:cNvPr id="0" name=""/>
        <dsp:cNvSpPr/>
      </dsp:nvSpPr>
      <dsp:spPr>
        <a:xfrm>
          <a:off x="236078"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4F0C771B-DDE4-6B47-B4DC-008564CEE0E5}">
      <dsp:nvSpPr>
        <dsp:cNvPr id="0" name=""/>
        <dsp:cNvSpPr/>
      </dsp:nvSpPr>
      <dsp:spPr>
        <a:xfrm>
          <a:off x="471152"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t" anchorCtr="0">
          <a:noAutofit/>
        </a:bodyPr>
        <a:lstStyle/>
        <a:p>
          <a:pPr marL="0" lvl="0" indent="0" algn="l" defTabSz="533400" rtl="0">
            <a:lnSpc>
              <a:spcPct val="90000"/>
            </a:lnSpc>
            <a:spcBef>
              <a:spcPct val="0"/>
            </a:spcBef>
            <a:spcAft>
              <a:spcPct val="35000"/>
            </a:spcAft>
            <a:buNone/>
          </a:pPr>
          <a:r>
            <a:rPr lang="en-US" sz="1200" b="1" kern="1200">
              <a:latin typeface="+mj-lt"/>
            </a:rPr>
            <a:t>Three classes</a:t>
          </a:r>
        </a:p>
        <a:p>
          <a:pPr marL="114300" lvl="1" indent="-114300" algn="l" defTabSz="533400" rtl="0">
            <a:lnSpc>
              <a:spcPct val="90000"/>
            </a:lnSpc>
            <a:spcBef>
              <a:spcPct val="0"/>
            </a:spcBef>
            <a:spcAft>
              <a:spcPct val="15000"/>
            </a:spcAft>
            <a:buChar char="•"/>
          </a:pPr>
          <a:r>
            <a:rPr lang="en-US" sz="1200" b="1" kern="1200">
              <a:latin typeface="+mj-lt"/>
            </a:rPr>
            <a:t>Owner</a:t>
          </a:r>
        </a:p>
        <a:p>
          <a:pPr marL="114300" lvl="1" indent="-114300" algn="l" defTabSz="533400" rtl="0">
            <a:lnSpc>
              <a:spcPct val="90000"/>
            </a:lnSpc>
            <a:spcBef>
              <a:spcPct val="0"/>
            </a:spcBef>
            <a:spcAft>
              <a:spcPct val="15000"/>
            </a:spcAft>
            <a:buChar char="•"/>
          </a:pPr>
          <a:r>
            <a:rPr lang="en-US" sz="1200" b="1" kern="1200">
              <a:latin typeface="+mj-lt"/>
            </a:rPr>
            <a:t>Group</a:t>
          </a:r>
        </a:p>
        <a:p>
          <a:pPr marL="114300" lvl="1" indent="-114300" algn="l" defTabSz="533400" rtl="0">
            <a:lnSpc>
              <a:spcPct val="90000"/>
            </a:lnSpc>
            <a:spcBef>
              <a:spcPct val="0"/>
            </a:spcBef>
            <a:spcAft>
              <a:spcPct val="15000"/>
            </a:spcAft>
            <a:buChar char="•"/>
          </a:pPr>
          <a:r>
            <a:rPr lang="en-US" sz="1200" b="1" kern="1200">
              <a:latin typeface="+mj-lt"/>
            </a:rPr>
            <a:t>World </a:t>
          </a:r>
        </a:p>
      </dsp:txBody>
      <dsp:txXfrm>
        <a:off x="505577" y="3328220"/>
        <a:ext cx="1811742" cy="1106520"/>
      </dsp:txXfrm>
    </dsp:sp>
    <dsp:sp modelId="{48B88BE4-134C-C84A-B477-DFC03883A819}">
      <dsp:nvSpPr>
        <dsp:cNvPr id="0" name=""/>
        <dsp:cNvSpPr/>
      </dsp:nvSpPr>
      <dsp:spPr>
        <a:xfrm>
          <a:off x="2939429" y="355370"/>
          <a:ext cx="2350740" cy="117537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b="1" kern="1200"/>
            <a:t>Object</a:t>
          </a:r>
        </a:p>
      </dsp:txBody>
      <dsp:txXfrm>
        <a:off x="2973854" y="389795"/>
        <a:ext cx="2281890" cy="1106520"/>
      </dsp:txXfrm>
    </dsp:sp>
    <dsp:sp modelId="{33D72060-E235-0E41-8D2F-EB3C45D4CE02}">
      <dsp:nvSpPr>
        <dsp:cNvPr id="0" name=""/>
        <dsp:cNvSpPr/>
      </dsp:nvSpPr>
      <dsp:spPr>
        <a:xfrm>
          <a:off x="3174503"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B6F0E16-4B1A-404A-9518-54A090B1A22D}">
      <dsp:nvSpPr>
        <dsp:cNvPr id="0" name=""/>
        <dsp:cNvSpPr/>
      </dsp:nvSpPr>
      <dsp:spPr>
        <a:xfrm>
          <a:off x="3409577"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rtl="0">
            <a:lnSpc>
              <a:spcPct val="90000"/>
            </a:lnSpc>
            <a:spcBef>
              <a:spcPct val="0"/>
            </a:spcBef>
            <a:spcAft>
              <a:spcPct val="35000"/>
            </a:spcAft>
            <a:buNone/>
          </a:pPr>
          <a:r>
            <a:rPr lang="en-US" sz="1100" b="1" kern="1200">
              <a:latin typeface="+mj-lt"/>
            </a:rPr>
            <a:t>A resource to which access is controlled</a:t>
          </a:r>
        </a:p>
      </dsp:txBody>
      <dsp:txXfrm>
        <a:off x="3444002" y="1859007"/>
        <a:ext cx="1811742" cy="1106520"/>
      </dsp:txXfrm>
    </dsp:sp>
    <dsp:sp modelId="{04BFF2C1-8F72-EE47-AEC2-0DD134469338}">
      <dsp:nvSpPr>
        <dsp:cNvPr id="0" name=""/>
        <dsp:cNvSpPr/>
      </dsp:nvSpPr>
      <dsp:spPr>
        <a:xfrm>
          <a:off x="3174503"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B41BC7C-E317-FA4D-AC23-8C55E05F4D0E}">
      <dsp:nvSpPr>
        <dsp:cNvPr id="0" name=""/>
        <dsp:cNvSpPr/>
      </dsp:nvSpPr>
      <dsp:spPr>
        <a:xfrm>
          <a:off x="3409577"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rtl="0">
            <a:lnSpc>
              <a:spcPct val="90000"/>
            </a:lnSpc>
            <a:spcBef>
              <a:spcPct val="0"/>
            </a:spcBef>
            <a:spcAft>
              <a:spcPct val="35000"/>
            </a:spcAft>
            <a:buNone/>
          </a:pPr>
          <a:r>
            <a:rPr lang="en-US" sz="1100" b="1" kern="1200">
              <a:latin typeface="+mj-lt"/>
            </a:rPr>
            <a:t>Entity used to contain and/or receive information</a:t>
          </a:r>
        </a:p>
      </dsp:txBody>
      <dsp:txXfrm>
        <a:off x="3444002" y="3328220"/>
        <a:ext cx="1811742" cy="1106520"/>
      </dsp:txXfrm>
    </dsp:sp>
    <dsp:sp modelId="{D5A2FB43-E767-9348-8AA1-AA50D365A6F3}">
      <dsp:nvSpPr>
        <dsp:cNvPr id="0" name=""/>
        <dsp:cNvSpPr/>
      </dsp:nvSpPr>
      <dsp:spPr>
        <a:xfrm>
          <a:off x="5877855" y="355370"/>
          <a:ext cx="2350740" cy="1175370"/>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b="1" kern="1200"/>
            <a:t>Access right</a:t>
          </a:r>
        </a:p>
      </dsp:txBody>
      <dsp:txXfrm>
        <a:off x="5912280" y="389795"/>
        <a:ext cx="2281890" cy="1106520"/>
      </dsp:txXfrm>
    </dsp:sp>
    <dsp:sp modelId="{6D843FA0-C694-9346-AC8A-DE12C2286F40}">
      <dsp:nvSpPr>
        <dsp:cNvPr id="0" name=""/>
        <dsp:cNvSpPr/>
      </dsp:nvSpPr>
      <dsp:spPr>
        <a:xfrm>
          <a:off x="6112929"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D6A0F7E4-7B09-0B49-8B79-15F8D9840480}">
      <dsp:nvSpPr>
        <dsp:cNvPr id="0" name=""/>
        <dsp:cNvSpPr/>
      </dsp:nvSpPr>
      <dsp:spPr>
        <a:xfrm>
          <a:off x="6348003"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rtl="0">
            <a:lnSpc>
              <a:spcPct val="90000"/>
            </a:lnSpc>
            <a:spcBef>
              <a:spcPct val="0"/>
            </a:spcBef>
            <a:spcAft>
              <a:spcPct val="35000"/>
            </a:spcAft>
            <a:buNone/>
          </a:pPr>
          <a:r>
            <a:rPr lang="en-US" sz="1100" b="1" kern="1200">
              <a:latin typeface="+mj-lt"/>
              <a:cs typeface="Palatino Linotype (Body)"/>
            </a:rPr>
            <a:t>Describes the way in which a subject may access an object</a:t>
          </a:r>
        </a:p>
      </dsp:txBody>
      <dsp:txXfrm>
        <a:off x="6382428" y="1859007"/>
        <a:ext cx="1811742" cy="1106520"/>
      </dsp:txXfrm>
    </dsp:sp>
    <dsp:sp modelId="{422975D2-FB83-5A4F-AF43-C42608220E05}">
      <dsp:nvSpPr>
        <dsp:cNvPr id="0" name=""/>
        <dsp:cNvSpPr/>
      </dsp:nvSpPr>
      <dsp:spPr>
        <a:xfrm>
          <a:off x="6112929"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F1306691-4486-5547-9EE1-B6477D677FF6}">
      <dsp:nvSpPr>
        <dsp:cNvPr id="0" name=""/>
        <dsp:cNvSpPr/>
      </dsp:nvSpPr>
      <dsp:spPr>
        <a:xfrm>
          <a:off x="6348003"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t" anchorCtr="0">
          <a:noAutofit/>
        </a:bodyPr>
        <a:lstStyle/>
        <a:p>
          <a:pPr marL="0" lvl="0" indent="0" algn="l" defTabSz="488950" rtl="0">
            <a:lnSpc>
              <a:spcPct val="90000"/>
            </a:lnSpc>
            <a:spcBef>
              <a:spcPct val="0"/>
            </a:spcBef>
            <a:spcAft>
              <a:spcPct val="35000"/>
            </a:spcAft>
            <a:buNone/>
          </a:pPr>
          <a:r>
            <a:rPr lang="en-US" sz="1100" b="1" kern="1200">
              <a:latin typeface="+mj-lt"/>
              <a:cs typeface="Palatino Linotype (Body)"/>
            </a:rPr>
            <a:t>Could include:</a:t>
          </a:r>
        </a:p>
        <a:p>
          <a:pPr marL="57150" lvl="1" indent="-57150" algn="l" defTabSz="400050" rtl="0">
            <a:lnSpc>
              <a:spcPct val="90000"/>
            </a:lnSpc>
            <a:spcBef>
              <a:spcPct val="0"/>
            </a:spcBef>
            <a:spcAft>
              <a:spcPct val="15000"/>
            </a:spcAft>
            <a:buChar char="•"/>
          </a:pPr>
          <a:r>
            <a:rPr lang="en-US" sz="900" b="1" kern="1200">
              <a:latin typeface="+mj-lt"/>
              <a:cs typeface="Palatino Linotype (Body)"/>
            </a:rPr>
            <a:t>Read</a:t>
          </a:r>
        </a:p>
        <a:p>
          <a:pPr marL="57150" lvl="1" indent="-57150" algn="l" defTabSz="400050" rtl="0">
            <a:lnSpc>
              <a:spcPct val="90000"/>
            </a:lnSpc>
            <a:spcBef>
              <a:spcPct val="0"/>
            </a:spcBef>
            <a:spcAft>
              <a:spcPct val="15000"/>
            </a:spcAft>
            <a:buChar char="•"/>
          </a:pPr>
          <a:r>
            <a:rPr lang="en-US" sz="900" b="1" kern="1200">
              <a:latin typeface="+mj-lt"/>
              <a:cs typeface="Palatino Linotype (Body)"/>
            </a:rPr>
            <a:t>Write</a:t>
          </a:r>
        </a:p>
        <a:p>
          <a:pPr marL="57150" lvl="1" indent="-57150" algn="l" defTabSz="400050" rtl="0">
            <a:lnSpc>
              <a:spcPct val="90000"/>
            </a:lnSpc>
            <a:spcBef>
              <a:spcPct val="0"/>
            </a:spcBef>
            <a:spcAft>
              <a:spcPct val="15000"/>
            </a:spcAft>
            <a:buChar char="•"/>
          </a:pPr>
          <a:r>
            <a:rPr lang="en-US" sz="900" b="1" kern="1200">
              <a:latin typeface="+mj-lt"/>
              <a:cs typeface="Palatino Linotype (Body)"/>
            </a:rPr>
            <a:t>Execute</a:t>
          </a:r>
        </a:p>
        <a:p>
          <a:pPr marL="57150" lvl="1" indent="-57150" algn="l" defTabSz="400050" rtl="0">
            <a:lnSpc>
              <a:spcPct val="90000"/>
            </a:lnSpc>
            <a:spcBef>
              <a:spcPct val="0"/>
            </a:spcBef>
            <a:spcAft>
              <a:spcPct val="15000"/>
            </a:spcAft>
            <a:buChar char="•"/>
          </a:pPr>
          <a:r>
            <a:rPr lang="en-US" sz="900" b="1" kern="1200">
              <a:latin typeface="+mj-lt"/>
              <a:cs typeface="Palatino Linotype (Body)"/>
            </a:rPr>
            <a:t>Delete</a:t>
          </a:r>
        </a:p>
        <a:p>
          <a:pPr marL="57150" lvl="1" indent="-57150" algn="l" defTabSz="400050" rtl="0">
            <a:lnSpc>
              <a:spcPct val="90000"/>
            </a:lnSpc>
            <a:spcBef>
              <a:spcPct val="0"/>
            </a:spcBef>
            <a:spcAft>
              <a:spcPct val="15000"/>
            </a:spcAft>
            <a:buChar char="•"/>
          </a:pPr>
          <a:r>
            <a:rPr lang="en-US" sz="900" b="1" kern="1200">
              <a:latin typeface="+mj-lt"/>
              <a:cs typeface="Palatino Linotype (Body)"/>
            </a:rPr>
            <a:t>Create</a:t>
          </a:r>
        </a:p>
        <a:p>
          <a:pPr marL="57150" lvl="1" indent="-57150" algn="l" defTabSz="400050" rtl="0">
            <a:lnSpc>
              <a:spcPct val="90000"/>
            </a:lnSpc>
            <a:spcBef>
              <a:spcPct val="0"/>
            </a:spcBef>
            <a:spcAft>
              <a:spcPct val="15000"/>
            </a:spcAft>
            <a:buChar char="•"/>
          </a:pPr>
          <a:r>
            <a:rPr lang="en-US" sz="900" b="1" kern="1200">
              <a:latin typeface="+mj-lt"/>
            </a:rPr>
            <a:t>Search </a:t>
          </a:r>
        </a:p>
      </dsp:txBody>
      <dsp:txXfrm>
        <a:off x="6382428" y="3328220"/>
        <a:ext cx="1811742" cy="11065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EB2FE9-FA50-DA46-8BBC-B613515C1146}">
      <dsp:nvSpPr>
        <dsp:cNvPr id="0" name=""/>
        <dsp:cNvSpPr/>
      </dsp:nvSpPr>
      <dsp:spPr>
        <a:xfrm rot="16200000">
          <a:off x="-1646604" y="1651024"/>
          <a:ext cx="4853136" cy="1551086"/>
        </a:xfrm>
        <a:prstGeom prst="flowChartManualOperation">
          <a:avLst/>
        </a:prstGeom>
        <a:solidFill>
          <a:schemeClr val="accent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a:t>Can define authorizations that express conditions on properties of both the resource and the subject</a:t>
          </a:r>
        </a:p>
      </dsp:txBody>
      <dsp:txXfrm rot="5400000">
        <a:off x="4421" y="970626"/>
        <a:ext cx="1551086" cy="2911882"/>
      </dsp:txXfrm>
    </dsp:sp>
    <dsp:sp modelId="{07A3739F-938E-034F-916B-9F2DC8996AD9}">
      <dsp:nvSpPr>
        <dsp:cNvPr id="0" name=""/>
        <dsp:cNvSpPr/>
      </dsp:nvSpPr>
      <dsp:spPr>
        <a:xfrm rot="16200000">
          <a:off x="20813" y="1651024"/>
          <a:ext cx="4853136" cy="1551086"/>
        </a:xfrm>
        <a:prstGeom prst="flowChartManualOperati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a:t>Strength is its flexibility and expressive power</a:t>
          </a:r>
        </a:p>
      </dsp:txBody>
      <dsp:txXfrm rot="5400000">
        <a:off x="1671838" y="970626"/>
        <a:ext cx="1551086" cy="2911882"/>
      </dsp:txXfrm>
    </dsp:sp>
    <dsp:sp modelId="{86BAC080-CAC7-334F-A47F-247284CF062D}">
      <dsp:nvSpPr>
        <dsp:cNvPr id="0" name=""/>
        <dsp:cNvSpPr/>
      </dsp:nvSpPr>
      <dsp:spPr>
        <a:xfrm rot="16200000">
          <a:off x="1688232" y="1651024"/>
          <a:ext cx="4853136" cy="1551086"/>
        </a:xfrm>
        <a:prstGeom prst="flowChartManualOperation">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a:t>Main obstacle to its adoption in real systems has been concern about the performance impact of evaluating predicates on both resource and user properties for each access</a:t>
          </a:r>
        </a:p>
      </dsp:txBody>
      <dsp:txXfrm rot="5400000">
        <a:off x="3339257" y="970626"/>
        <a:ext cx="1551086" cy="2911882"/>
      </dsp:txXfrm>
    </dsp:sp>
    <dsp:sp modelId="{7366F1B3-F41D-704B-8414-15AA9C1F35CD}">
      <dsp:nvSpPr>
        <dsp:cNvPr id="0" name=""/>
        <dsp:cNvSpPr/>
      </dsp:nvSpPr>
      <dsp:spPr>
        <a:xfrm rot="16200000">
          <a:off x="3355650" y="1651024"/>
          <a:ext cx="4853136" cy="1551086"/>
        </a:xfrm>
        <a:prstGeom prst="flowChartManualOperati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a:t>Web services have been pioneering technologies through the introduction of the </a:t>
          </a:r>
          <a:r>
            <a:rPr lang="en-US" sz="1400" b="0" kern="1200" err="1"/>
            <a:t>eXtensible</a:t>
          </a:r>
          <a:r>
            <a:rPr lang="en-US" sz="1400" b="0" kern="1200"/>
            <a:t> Access Control Markup Language (XAMCL)</a:t>
          </a:r>
        </a:p>
      </dsp:txBody>
      <dsp:txXfrm rot="5400000">
        <a:off x="5006675" y="970626"/>
        <a:ext cx="1551086" cy="2911882"/>
      </dsp:txXfrm>
    </dsp:sp>
    <dsp:sp modelId="{22319A17-68EB-5042-8692-CE160831B4F6}">
      <dsp:nvSpPr>
        <dsp:cNvPr id="0" name=""/>
        <dsp:cNvSpPr/>
      </dsp:nvSpPr>
      <dsp:spPr>
        <a:xfrm rot="16200000">
          <a:off x="5023068" y="1651024"/>
          <a:ext cx="4853136" cy="1551086"/>
        </a:xfrm>
        <a:prstGeom prst="flowChartManualOperation">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a:t>There is considerable interest in applying the model to cloud services</a:t>
          </a:r>
        </a:p>
      </dsp:txBody>
      <dsp:txXfrm rot="5400000">
        <a:off x="6674093" y="970626"/>
        <a:ext cx="1551086" cy="291188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1A3381-433B-CE45-9F2A-F37F91C887F4}">
      <dsp:nvSpPr>
        <dsp:cNvPr id="0" name=""/>
        <dsp:cNvSpPr/>
      </dsp:nvSpPr>
      <dsp:spPr>
        <a:xfrm>
          <a:off x="3026" y="39700"/>
          <a:ext cx="2885182" cy="918000"/>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a:solidFill>
                <a:schemeClr val="tx1"/>
              </a:solidFill>
            </a:rPr>
            <a:t>Subject attributes</a:t>
          </a:r>
          <a:endParaRPr lang="en-US" sz="2400" kern="1200">
            <a:solidFill>
              <a:schemeClr val="tx1"/>
            </a:solidFill>
          </a:endParaRPr>
        </a:p>
      </dsp:txBody>
      <dsp:txXfrm>
        <a:off x="462026" y="39700"/>
        <a:ext cx="1967182" cy="918000"/>
      </dsp:txXfrm>
    </dsp:sp>
    <dsp:sp modelId="{6D536E0F-208B-814D-8E8F-710E7FDA3193}">
      <dsp:nvSpPr>
        <dsp:cNvPr id="0" name=""/>
        <dsp:cNvSpPr/>
      </dsp:nvSpPr>
      <dsp:spPr>
        <a:xfrm>
          <a:off x="3026"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ts val="1524"/>
            </a:spcAft>
            <a:buChar char="•"/>
          </a:pPr>
          <a:r>
            <a:rPr lang="en-US" sz="1700" kern="1200">
              <a:latin typeface="+mj-lt"/>
            </a:rPr>
            <a:t>A subject is an active entity that causes information to flow among objects or changes the system state</a:t>
          </a:r>
        </a:p>
        <a:p>
          <a:pPr marL="171450" lvl="1" indent="-171450" algn="l" defTabSz="755650" rtl="0">
            <a:lnSpc>
              <a:spcPct val="90000"/>
            </a:lnSpc>
            <a:spcBef>
              <a:spcPct val="0"/>
            </a:spcBef>
            <a:spcAft>
              <a:spcPts val="1524"/>
            </a:spcAft>
            <a:buChar char="•"/>
          </a:pPr>
          <a:r>
            <a:rPr lang="en-US" sz="1700" kern="1200">
              <a:latin typeface="+mj-lt"/>
            </a:rPr>
            <a:t>Attributes define the identity and characteristics of the subject</a:t>
          </a:r>
        </a:p>
      </dsp:txBody>
      <dsp:txXfrm>
        <a:off x="3026" y="1072450"/>
        <a:ext cx="2308145" cy="3413812"/>
      </dsp:txXfrm>
    </dsp:sp>
    <dsp:sp modelId="{9D77E78E-02AA-FD40-B2D6-2C660715F549}">
      <dsp:nvSpPr>
        <dsp:cNvPr id="0" name=""/>
        <dsp:cNvSpPr/>
      </dsp:nvSpPr>
      <dsp:spPr>
        <a:xfrm>
          <a:off x="2672208" y="39700"/>
          <a:ext cx="2885182" cy="918000"/>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a:solidFill>
                <a:schemeClr val="tx1"/>
              </a:solidFill>
            </a:rPr>
            <a:t>Object attributes</a:t>
          </a:r>
        </a:p>
      </dsp:txBody>
      <dsp:txXfrm>
        <a:off x="3131208" y="39700"/>
        <a:ext cx="1967182" cy="918000"/>
      </dsp:txXfrm>
    </dsp:sp>
    <dsp:sp modelId="{5C9C9464-D886-F54D-81C1-ACA0089E829B}">
      <dsp:nvSpPr>
        <dsp:cNvPr id="0" name=""/>
        <dsp:cNvSpPr/>
      </dsp:nvSpPr>
      <dsp:spPr>
        <a:xfrm>
          <a:off x="2672208"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ts val="1524"/>
            </a:spcAft>
            <a:buChar char="•"/>
          </a:pPr>
          <a:r>
            <a:rPr lang="en-US" sz="1700" kern="1200">
              <a:latin typeface="+mj-lt"/>
              <a:cs typeface="Palatino Linotype (Body)"/>
            </a:rPr>
            <a:t>An object (or resource) is a passive information system-related entity containing or receiving information</a:t>
          </a:r>
        </a:p>
        <a:p>
          <a:pPr marL="171450" lvl="1" indent="-171450" algn="l" defTabSz="755650" rtl="0">
            <a:lnSpc>
              <a:spcPct val="90000"/>
            </a:lnSpc>
            <a:spcBef>
              <a:spcPct val="0"/>
            </a:spcBef>
            <a:spcAft>
              <a:spcPct val="15000"/>
            </a:spcAft>
            <a:buChar char="•"/>
          </a:pPr>
          <a:r>
            <a:rPr lang="en-US" sz="1700" kern="1200">
              <a:latin typeface="+mj-lt"/>
              <a:cs typeface="Palatino Linotype (Body)"/>
            </a:rPr>
            <a:t>Objects have attributes that can be leverages to make access control decisions</a:t>
          </a:r>
        </a:p>
        <a:p>
          <a:pPr marL="171450" lvl="1" indent="-171450" algn="l" defTabSz="755650" rtl="0">
            <a:lnSpc>
              <a:spcPct val="90000"/>
            </a:lnSpc>
            <a:spcBef>
              <a:spcPct val="0"/>
            </a:spcBef>
            <a:spcAft>
              <a:spcPct val="15000"/>
            </a:spcAft>
            <a:buChar char="•"/>
          </a:pPr>
          <a:endParaRPr lang="en-US" sz="1700" kern="1200"/>
        </a:p>
      </dsp:txBody>
      <dsp:txXfrm>
        <a:off x="2672208" y="1072450"/>
        <a:ext cx="2308145" cy="3413812"/>
      </dsp:txXfrm>
    </dsp:sp>
    <dsp:sp modelId="{F404E2DB-56BA-4743-8145-F722FEBF52A5}">
      <dsp:nvSpPr>
        <dsp:cNvPr id="0" name=""/>
        <dsp:cNvSpPr/>
      </dsp:nvSpPr>
      <dsp:spPr>
        <a:xfrm>
          <a:off x="5341391" y="39700"/>
          <a:ext cx="2885182" cy="918000"/>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a:solidFill>
                <a:schemeClr val="tx1"/>
              </a:solidFill>
            </a:rPr>
            <a:t>Environment attributes</a:t>
          </a:r>
        </a:p>
      </dsp:txBody>
      <dsp:txXfrm>
        <a:off x="5800391" y="39700"/>
        <a:ext cx="1967182" cy="918000"/>
      </dsp:txXfrm>
    </dsp:sp>
    <dsp:sp modelId="{36E5E7F1-34B4-4049-B517-21AD2FD3CAD9}">
      <dsp:nvSpPr>
        <dsp:cNvPr id="0" name=""/>
        <dsp:cNvSpPr/>
      </dsp:nvSpPr>
      <dsp:spPr>
        <a:xfrm>
          <a:off x="5341391"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ct val="15000"/>
            </a:spcAft>
            <a:buChar char="•"/>
          </a:pPr>
          <a:r>
            <a:rPr lang="en-US" sz="1700" b="0" kern="1200">
              <a:latin typeface="+mj-lt"/>
            </a:rPr>
            <a:t>Describe the operational, technical, and even situational environment or context in which the information access occurs</a:t>
          </a:r>
        </a:p>
        <a:p>
          <a:pPr marL="171450" lvl="1" indent="-171450" algn="l" defTabSz="755650" rtl="0">
            <a:lnSpc>
              <a:spcPct val="90000"/>
            </a:lnSpc>
            <a:spcBef>
              <a:spcPct val="0"/>
            </a:spcBef>
            <a:spcAft>
              <a:spcPts val="1524"/>
            </a:spcAft>
            <a:buChar char="•"/>
          </a:pPr>
          <a:r>
            <a:rPr lang="en-US" sz="1700" b="0" kern="1200">
              <a:latin typeface="+mj-lt"/>
            </a:rPr>
            <a:t>These attributes have so far been largely ignored in most access control policies</a:t>
          </a:r>
        </a:p>
      </dsp:txBody>
      <dsp:txXfrm>
        <a:off x="5341391" y="1072450"/>
        <a:ext cx="2308145" cy="341381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atin typeface="Arial" pitchFamily="-110" charset="0"/>
              </a:defRPr>
            </a:lvl1pPr>
          </a:lstStyle>
          <a:p>
            <a:pPr>
              <a:defRPr/>
            </a:pPr>
            <a:fld id="{BC221936-9DC6-B542-A2DE-31D02E6D4A6C}" type="slidenum">
              <a:rPr lang="en-AU"/>
              <a:pPr>
                <a:defRPr/>
              </a:pPr>
              <a:t>‹#›</a:t>
            </a:fld>
            <a:endParaRPr lang="en-AU"/>
          </a:p>
        </p:txBody>
      </p:sp>
    </p:spTree>
    <p:extLst>
      <p:ext uri="{BB962C8B-B14F-4D97-AF65-F5344CB8AC3E}">
        <p14:creationId xmlns:p14="http://schemas.microsoft.com/office/powerpoint/2010/main" val="34382573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latin typeface="Times New Roman" pitchFamily="-107" charset="0"/>
            </a:endParaRPr>
          </a:p>
          <a:p>
            <a:endParaRPr lang="en-US">
              <a:latin typeface="Times New Roman" pitchFamily="-107" charset="0"/>
            </a:endParaRPr>
          </a:p>
          <a:p>
            <a:endParaRPr lang="en-US"/>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1</a:t>
            </a:fld>
            <a:endParaRPr lang="en-AU">
              <a:solidFill>
                <a:srgbClr val="000000"/>
              </a:solidFill>
            </a:endParaRPr>
          </a:p>
        </p:txBody>
      </p:sp>
    </p:spTree>
    <p:extLst>
      <p:ext uri="{BB962C8B-B14F-4D97-AF65-F5344CB8AC3E}">
        <p14:creationId xmlns:p14="http://schemas.microsoft.com/office/powerpoint/2010/main" val="3087236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18CD5BC7-2CB1-CB48-A6C1-313F1D3336FC}" type="slidenum">
              <a:rPr lang="en-AU"/>
              <a:pPr/>
              <a:t>16</a:t>
            </a:fld>
            <a:endParaRPr lang="en-AU"/>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a:t>[SAND94] proposes a data structure that is not sparse, like the access matrix,</a:t>
            </a:r>
          </a:p>
          <a:p>
            <a:r>
              <a:rPr lang="en-US"/>
              <a:t>but is more convenient than either ACLs or capability lists (Table 4.2). An authorization</a:t>
            </a:r>
            <a:r>
              <a:rPr lang="en-US" baseline="0"/>
              <a:t> </a:t>
            </a:r>
            <a:r>
              <a:rPr lang="en-US"/>
              <a:t>table contains one row for one access right of one subject to one resource.</a:t>
            </a:r>
            <a:r>
              <a:rPr lang="en-US" baseline="0"/>
              <a:t> </a:t>
            </a:r>
            <a:r>
              <a:rPr lang="en-US"/>
              <a:t>Sorting or accessing the table by subject is equivalent to a capability list. Sorting or</a:t>
            </a:r>
            <a:r>
              <a:rPr lang="en-US" baseline="0"/>
              <a:t> </a:t>
            </a:r>
            <a:r>
              <a:rPr lang="en-US"/>
              <a:t>accessing the table by object is equivalent to an ACL. A relational database can</a:t>
            </a:r>
            <a:r>
              <a:rPr lang="en-US" baseline="0"/>
              <a:t> </a:t>
            </a:r>
            <a:r>
              <a:rPr lang="en-US"/>
              <a:t>easily implement an authorization table of this type.</a:t>
            </a:r>
          </a:p>
        </p:txBody>
      </p:sp>
    </p:spTree>
    <p:extLst>
      <p:ext uri="{BB962C8B-B14F-4D97-AF65-F5344CB8AC3E}">
        <p14:creationId xmlns:p14="http://schemas.microsoft.com/office/powerpoint/2010/main" val="18892286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DBE94388-3BE9-044B-BD6B-C288EA078DFF}" type="slidenum">
              <a:rPr lang="en-AU"/>
              <a:pPr/>
              <a:t>18</a:t>
            </a:fld>
            <a:endParaRPr lang="en-AU"/>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r>
              <a:rPr lang="en-US"/>
              <a:t>Traditional DAC systems define the access rights of individual users and groups</a:t>
            </a:r>
          </a:p>
          <a:p>
            <a:r>
              <a:rPr lang="en-US"/>
              <a:t>of users. In contrast, RBAC is based on the roles that users assume in a system</a:t>
            </a:r>
          </a:p>
          <a:p>
            <a:r>
              <a:rPr lang="en-US"/>
              <a:t>rather than the user’s identity. Typically, RBAC models define a role as a job function</a:t>
            </a:r>
          </a:p>
          <a:p>
            <a:r>
              <a:rPr lang="en-US"/>
              <a:t>within an organization. RBAC systems assign access rights to roles instead of</a:t>
            </a:r>
          </a:p>
          <a:p>
            <a:r>
              <a:rPr lang="en-US"/>
              <a:t>individual users. In turn, users are assigned to different roles, either statically or</a:t>
            </a:r>
          </a:p>
          <a:p>
            <a:r>
              <a:rPr lang="en-US"/>
              <a:t>dynamically, according to their responsibilities.</a:t>
            </a:r>
          </a:p>
          <a:p>
            <a:endParaRPr lang="en-US"/>
          </a:p>
          <a:p>
            <a:r>
              <a:rPr lang="en-US"/>
              <a:t>RBAC now enjoys widespread commercial use and remains an area of active</a:t>
            </a:r>
          </a:p>
          <a:p>
            <a:r>
              <a:rPr lang="en-US"/>
              <a:t>research. The National Institute of Standards and Technology (NIST) has issued a</a:t>
            </a:r>
          </a:p>
          <a:p>
            <a:r>
              <a:rPr lang="en-US"/>
              <a:t>standard</a:t>
            </a:r>
            <a:r>
              <a:rPr lang="en-US" i="0"/>
              <a:t>, FIPS PUB 140-3</a:t>
            </a:r>
            <a:r>
              <a:rPr lang="en-US" i="1"/>
              <a:t>, (Security Requirements for Cryptographic Modules September</a:t>
            </a:r>
            <a:r>
              <a:rPr lang="en-US" i="1" baseline="0"/>
              <a:t> 2009</a:t>
            </a:r>
            <a:r>
              <a:rPr lang="en-US"/>
              <a:t>), </a:t>
            </a:r>
          </a:p>
          <a:p>
            <a:r>
              <a:rPr lang="en-US"/>
              <a:t>that requires support for access control and administration through roles.</a:t>
            </a:r>
          </a:p>
          <a:p>
            <a:endParaRPr lang="en-US"/>
          </a:p>
          <a:p>
            <a:r>
              <a:rPr lang="en-US"/>
              <a:t>The relationship of users to roles is many to many, as is the relationship of</a:t>
            </a:r>
          </a:p>
          <a:p>
            <a:r>
              <a:rPr lang="en-US"/>
              <a:t>roles to resources, or system objects (Figure 4.6). The set of users changes, in some</a:t>
            </a:r>
          </a:p>
          <a:p>
            <a:r>
              <a:rPr lang="en-US"/>
              <a:t>environments frequently, and the assignment of a user to one or more roles may</a:t>
            </a:r>
          </a:p>
          <a:p>
            <a:r>
              <a:rPr lang="en-US"/>
              <a:t>also be dynamic. The set of roles in the system in most environments is relatively</a:t>
            </a:r>
          </a:p>
          <a:p>
            <a:r>
              <a:rPr lang="en-US"/>
              <a:t>static, with only occasional additions or deletions. Each role will have specific access</a:t>
            </a:r>
          </a:p>
          <a:p>
            <a:r>
              <a:rPr lang="en-US"/>
              <a:t>rights to one or more resources. The set of resources and the specific access rights</a:t>
            </a:r>
          </a:p>
          <a:p>
            <a:r>
              <a:rPr lang="en-US"/>
              <a:t>associated with a particular role are also likely to change infrequently.</a:t>
            </a:r>
            <a:endParaRPr lang="en-US">
              <a:latin typeface="Times New Roman" pitchFamily="-110" charset="0"/>
            </a:endParaRPr>
          </a:p>
        </p:txBody>
      </p:sp>
    </p:spTree>
    <p:extLst>
      <p:ext uri="{BB962C8B-B14F-4D97-AF65-F5344CB8AC3E}">
        <p14:creationId xmlns:p14="http://schemas.microsoft.com/office/powerpoint/2010/main" val="12036892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5C956733-D204-F043-B906-6E8D7274E70C}" type="slidenum">
              <a:rPr lang="en-AU"/>
              <a:pPr/>
              <a:t>19</a:t>
            </a:fld>
            <a:endParaRPr lang="en-AU"/>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r>
              <a:rPr lang="en-US"/>
              <a:t>We can use the access matrix representation to depict the key elements of an</a:t>
            </a:r>
          </a:p>
          <a:p>
            <a:r>
              <a:rPr lang="en-US"/>
              <a:t>RBAC system in simple terms, as shown in Figure 4.7. The upper matrix relates</a:t>
            </a:r>
          </a:p>
          <a:p>
            <a:r>
              <a:rPr lang="en-US"/>
              <a:t>individual users to roles. Typically there are many more users than roles. Each matrix</a:t>
            </a:r>
          </a:p>
          <a:p>
            <a:r>
              <a:rPr lang="en-US"/>
              <a:t>entry is either blank or marked, the latter indicating that this user is assigned to this</a:t>
            </a:r>
          </a:p>
          <a:p>
            <a:r>
              <a:rPr lang="en-US"/>
              <a:t>role. Note that a single user may be assigned multiple roles (more than one mark in a</a:t>
            </a:r>
          </a:p>
          <a:p>
            <a:r>
              <a:rPr lang="en-US"/>
              <a:t>row) and that multiple users may be assigned to a single role (more than one mark in</a:t>
            </a:r>
          </a:p>
          <a:p>
            <a:r>
              <a:rPr lang="en-US"/>
              <a:t>a column). The lower matrix has the same structure as the DAC access control matrix,</a:t>
            </a:r>
          </a:p>
          <a:p>
            <a:r>
              <a:rPr lang="en-US"/>
              <a:t>with roles as subjects. Typically, there are few roles and many objects, or resources.</a:t>
            </a:r>
          </a:p>
          <a:p>
            <a:r>
              <a:rPr lang="en-US"/>
              <a:t>In this matrix the entries are the specific access rights enjoyed by the roles. Note that a</a:t>
            </a:r>
          </a:p>
          <a:p>
            <a:r>
              <a:rPr lang="en-US"/>
              <a:t>role can be treated as an object, allowing the definition of role hierarchies.</a:t>
            </a:r>
          </a:p>
          <a:p>
            <a:endParaRPr lang="en-US"/>
          </a:p>
          <a:p>
            <a:r>
              <a:rPr lang="en-US"/>
              <a:t>RBAC lends itself to an effective implementation of the principle of least</a:t>
            </a:r>
          </a:p>
          <a:p>
            <a:r>
              <a:rPr lang="en-US"/>
              <a:t>privilege, referred to in Chapter</a:t>
            </a:r>
            <a:r>
              <a:rPr lang="en-US" baseline="0"/>
              <a:t> </a:t>
            </a:r>
            <a:r>
              <a:rPr lang="en-US"/>
              <a:t>1. Each role should contain the minimum set of</a:t>
            </a:r>
          </a:p>
          <a:p>
            <a:r>
              <a:rPr lang="en-US"/>
              <a:t>access rights needed for that role. A user is assigned to a role that enables him or her</a:t>
            </a:r>
          </a:p>
          <a:p>
            <a:r>
              <a:rPr lang="en-US"/>
              <a:t>to perform only what is required for that role. Multiple users assigned to the same</a:t>
            </a:r>
          </a:p>
          <a:p>
            <a:r>
              <a:rPr lang="en-US"/>
              <a:t>role, enjoy the same minimal set of access rights.</a:t>
            </a:r>
            <a:endParaRPr lang="en-US">
              <a:latin typeface="Times New Roman" pitchFamily="-110" charset="0"/>
            </a:endParaRPr>
          </a:p>
        </p:txBody>
      </p:sp>
    </p:spTree>
    <p:extLst>
      <p:ext uri="{BB962C8B-B14F-4D97-AF65-F5344CB8AC3E}">
        <p14:creationId xmlns:p14="http://schemas.microsoft.com/office/powerpoint/2010/main" val="17054222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300"/>
              <a:t> A relatively recent development in access control technology is the attribute-based</a:t>
            </a:r>
          </a:p>
          <a:p>
            <a:r>
              <a:rPr lang="en-US" sz="1300"/>
              <a:t>access control (ABAC) model. An ABAC model can define authorizations that</a:t>
            </a:r>
          </a:p>
          <a:p>
            <a:r>
              <a:rPr lang="en-US" sz="1300"/>
              <a:t>express conditions on properties of both the resource and the subject. For example,</a:t>
            </a:r>
          </a:p>
          <a:p>
            <a:r>
              <a:rPr lang="en-US" sz="1300"/>
              <a:t>consider a configuration in which each resource has an attribute that identifies the</a:t>
            </a:r>
          </a:p>
          <a:p>
            <a:r>
              <a:rPr lang="en-US" sz="1300"/>
              <a:t>subject that created the resource. Then, a single access rule can specify the ownership</a:t>
            </a:r>
          </a:p>
          <a:p>
            <a:r>
              <a:rPr lang="en-US" sz="1300"/>
              <a:t>privilege for all the creators of every resource. The strength of the ABAC</a:t>
            </a:r>
          </a:p>
          <a:p>
            <a:r>
              <a:rPr lang="en-US" sz="1300"/>
              <a:t>approach is its flexibility and expressive power. [PLAT13] points out that the main</a:t>
            </a:r>
          </a:p>
          <a:p>
            <a:r>
              <a:rPr lang="en-US" sz="1300"/>
              <a:t>obstacle to its adoption in real systems has been concern about the performance</a:t>
            </a:r>
          </a:p>
          <a:p>
            <a:r>
              <a:rPr lang="en-US" sz="1300"/>
              <a:t> impact of evaluating predicates on both resource and user properties for each</a:t>
            </a:r>
          </a:p>
          <a:p>
            <a:r>
              <a:rPr lang="en-US" sz="1300"/>
              <a:t>access. However, for applications such as cooperating Web services and cloud computing,</a:t>
            </a:r>
          </a:p>
          <a:p>
            <a:r>
              <a:rPr lang="en-US" sz="1300"/>
              <a:t>this increased performance cost is less noticeable because there is already a</a:t>
            </a:r>
          </a:p>
          <a:p>
            <a:r>
              <a:rPr lang="en-US" sz="1300"/>
              <a:t>relatively high performance cost for each access. Thus, Web services have been pioneering</a:t>
            </a:r>
          </a:p>
          <a:p>
            <a:r>
              <a:rPr lang="en-US" sz="1300"/>
              <a:t>technologies for implementing ABAC models, especially through the introduction</a:t>
            </a:r>
          </a:p>
          <a:p>
            <a:r>
              <a:rPr lang="en-US" sz="1300"/>
              <a:t>of the </a:t>
            </a:r>
            <a:r>
              <a:rPr lang="en-US" sz="1300" err="1"/>
              <a:t>eXtensible</a:t>
            </a:r>
            <a:r>
              <a:rPr lang="en-US" sz="1300"/>
              <a:t> Access Control Markup Language (XAMCL) [BEUC13],</a:t>
            </a:r>
          </a:p>
          <a:p>
            <a:r>
              <a:rPr lang="en-US" sz="1300"/>
              <a:t>and there is considerable interest in applying the ABAC model to cloud services</a:t>
            </a:r>
          </a:p>
          <a:p>
            <a:r>
              <a:rPr lang="en-US" sz="1300"/>
              <a:t>[IQBA12, YANG12].</a:t>
            </a:r>
          </a:p>
          <a:p>
            <a:endParaRPr lang="en-US" sz="1300"/>
          </a:p>
          <a:p>
            <a:r>
              <a:rPr lang="en-US" sz="1300"/>
              <a:t> There are three key elements to an ABAC model: attributes, which are defined</a:t>
            </a:r>
          </a:p>
          <a:p>
            <a:r>
              <a:rPr lang="en-US" sz="1300"/>
              <a:t>for entities in a configuration; a policy model, which defines the ABAC policies; and</a:t>
            </a:r>
          </a:p>
          <a:p>
            <a:r>
              <a:rPr lang="en-US" sz="1300"/>
              <a:t>the architecture model, which applies to policies that enforce access control. We</a:t>
            </a:r>
          </a:p>
          <a:p>
            <a:r>
              <a:rPr lang="en-US" sz="1300"/>
              <a:t>examine these elements in turn.</a:t>
            </a:r>
            <a:endParaRPr lang="en-US"/>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20</a:t>
            </a:fld>
            <a:endParaRPr lang="en-AU"/>
          </a:p>
        </p:txBody>
      </p:sp>
    </p:spTree>
    <p:extLst>
      <p:ext uri="{BB962C8B-B14F-4D97-AF65-F5344CB8AC3E}">
        <p14:creationId xmlns:p14="http://schemas.microsoft.com/office/powerpoint/2010/main" val="1742718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55000" lnSpcReduction="20000"/>
          </a:bodyPr>
          <a:lstStyle/>
          <a:p>
            <a:r>
              <a:rPr lang="en-US" sz="1300"/>
              <a:t>Attributes are characteristics that define specific aspects of the subject, object, environment</a:t>
            </a:r>
          </a:p>
          <a:p>
            <a:r>
              <a:rPr lang="en-US" sz="1300"/>
              <a:t>conditions, and/or requested operations that are predefined and </a:t>
            </a:r>
            <a:r>
              <a:rPr lang="en-US" sz="1300" err="1"/>
              <a:t>preassigned</a:t>
            </a:r>
            <a:endParaRPr lang="en-US" sz="1300"/>
          </a:p>
          <a:p>
            <a:r>
              <a:rPr lang="en-US" sz="1300"/>
              <a:t>by an authority. Attributes contain information that indicates the class of information</a:t>
            </a:r>
          </a:p>
          <a:p>
            <a:r>
              <a:rPr lang="en-US" sz="1300"/>
              <a:t>given by the attribute, a name, and a value (e.g., Class=</a:t>
            </a:r>
            <a:r>
              <a:rPr lang="en-US" sz="1300" err="1"/>
              <a:t>HospitalRecordsAccess</a:t>
            </a:r>
            <a:r>
              <a:rPr lang="en-US" sz="1300"/>
              <a:t>,</a:t>
            </a:r>
          </a:p>
          <a:p>
            <a:r>
              <a:rPr lang="en-US" sz="1300"/>
              <a:t>Name=</a:t>
            </a:r>
            <a:r>
              <a:rPr lang="en-US" sz="1300" err="1"/>
              <a:t>PatientInformationAccess</a:t>
            </a:r>
            <a:r>
              <a:rPr lang="en-US" sz="1300"/>
              <a:t>, Value=</a:t>
            </a:r>
            <a:r>
              <a:rPr lang="en-US" sz="1300" err="1"/>
              <a:t>MFBusinessHoursOnly</a:t>
            </a:r>
            <a:r>
              <a:rPr lang="en-US" sz="1300"/>
              <a:t>).</a:t>
            </a:r>
          </a:p>
          <a:p>
            <a:endParaRPr lang="en-US" sz="1300"/>
          </a:p>
          <a:p>
            <a:r>
              <a:rPr lang="en-US" sz="1300"/>
              <a:t>The following are the three types of attributes in the ABAC model:</a:t>
            </a:r>
          </a:p>
          <a:p>
            <a:endParaRPr lang="en-US" sz="1300"/>
          </a:p>
          <a:p>
            <a:r>
              <a:rPr lang="en-US" sz="1300"/>
              <a:t>• </a:t>
            </a:r>
            <a:r>
              <a:rPr lang="en-US" sz="1300" b="1"/>
              <a:t>Subject attributes</a:t>
            </a:r>
            <a:r>
              <a:rPr lang="en-US" sz="1300"/>
              <a:t>:  A subject is an active entity (e.g., a user, an application, a</a:t>
            </a:r>
          </a:p>
          <a:p>
            <a:r>
              <a:rPr lang="en-US" sz="1300"/>
              <a:t>process, or a device) that causes information to flow among objects or changes</a:t>
            </a:r>
          </a:p>
          <a:p>
            <a:r>
              <a:rPr lang="en-US" sz="1300"/>
              <a:t>the system state. Each subject has associated attributes that define the identity</a:t>
            </a:r>
          </a:p>
          <a:p>
            <a:r>
              <a:rPr lang="en-US" sz="1300"/>
              <a:t>and characteristics of the subject. Such attributes may include the subject’s</a:t>
            </a:r>
          </a:p>
          <a:p>
            <a:r>
              <a:rPr lang="en-US" sz="1300"/>
              <a:t>identifier, name, organization, job title, and so on. A subject’s role can also be</a:t>
            </a:r>
          </a:p>
          <a:p>
            <a:r>
              <a:rPr lang="en-US" sz="1300"/>
              <a:t>viewed as an attribute.</a:t>
            </a:r>
          </a:p>
          <a:p>
            <a:endParaRPr lang="en-US" sz="1300"/>
          </a:p>
          <a:p>
            <a:r>
              <a:rPr lang="en-US" sz="1300"/>
              <a:t>• </a:t>
            </a:r>
            <a:r>
              <a:rPr lang="en-US" sz="1300" b="1"/>
              <a:t>Object attributes</a:t>
            </a:r>
            <a:r>
              <a:rPr lang="en-US" sz="1300"/>
              <a:t>:  An object, also referred to as a resource , is a passive (in the</a:t>
            </a:r>
          </a:p>
          <a:p>
            <a:r>
              <a:rPr lang="en-US" sz="1300"/>
              <a:t>context of the given request) information system-related entity (e.g., devices,</a:t>
            </a:r>
          </a:p>
          <a:p>
            <a:r>
              <a:rPr lang="en-US" sz="1300"/>
              <a:t>files, records, tables, processes, programs, networks, domains) containing or</a:t>
            </a:r>
          </a:p>
          <a:p>
            <a:r>
              <a:rPr lang="en-US" sz="1300"/>
              <a:t>receiving information. As with subjects, objects have attributes that can be</a:t>
            </a:r>
          </a:p>
          <a:p>
            <a:r>
              <a:rPr lang="en-US" sz="1300"/>
              <a:t>leveraged to make access control decisions. A Microsoft Word document, for</a:t>
            </a:r>
          </a:p>
          <a:p>
            <a:r>
              <a:rPr lang="en-US" sz="1300"/>
              <a:t>example, may have attributes such as title, subject, date, and author. Object</a:t>
            </a:r>
          </a:p>
          <a:p>
            <a:r>
              <a:rPr lang="en-US" sz="1300"/>
              <a:t>attributes can often be extracted from the metadata of the object. In particular,</a:t>
            </a:r>
          </a:p>
          <a:p>
            <a:r>
              <a:rPr lang="en-US" sz="1300"/>
              <a:t>a variety of Web service metadata attributes may be relevant for access</a:t>
            </a:r>
          </a:p>
          <a:p>
            <a:r>
              <a:rPr lang="en-US" sz="1300"/>
              <a:t>control purposes, such as ownership, service taxonomy, or even Quality of</a:t>
            </a:r>
          </a:p>
          <a:p>
            <a:r>
              <a:rPr lang="en-US" sz="1300"/>
              <a:t>Service (</a:t>
            </a:r>
            <a:r>
              <a:rPr lang="en-US" sz="1300" err="1"/>
              <a:t>QoS</a:t>
            </a:r>
            <a:r>
              <a:rPr lang="en-US" sz="1300"/>
              <a:t>) attributes.</a:t>
            </a:r>
          </a:p>
          <a:p>
            <a:endParaRPr lang="en-US" sz="1300"/>
          </a:p>
          <a:p>
            <a:r>
              <a:rPr lang="en-US" sz="1300"/>
              <a:t>• </a:t>
            </a:r>
            <a:r>
              <a:rPr lang="en-US" sz="1300" b="1"/>
              <a:t>Environment attributes</a:t>
            </a:r>
            <a:r>
              <a:rPr lang="en-US" sz="1300"/>
              <a:t>:  These attributes have so far been largely ignored in</a:t>
            </a:r>
          </a:p>
          <a:p>
            <a:r>
              <a:rPr lang="en-US" sz="1300"/>
              <a:t>most access control policies. They describe the operational, technical, and even</a:t>
            </a:r>
          </a:p>
          <a:p>
            <a:r>
              <a:rPr lang="en-US" sz="1300"/>
              <a:t>situational environment or context in which the information access occurs. For</a:t>
            </a:r>
          </a:p>
          <a:p>
            <a:r>
              <a:rPr lang="en-US" sz="1300"/>
              <a:t>example, attributes, such as current date and time, the current virus/hacker</a:t>
            </a:r>
          </a:p>
          <a:p>
            <a:r>
              <a:rPr lang="en-US" sz="1300"/>
              <a:t>activities, and the network’s security level (e.g., Internet vs. intranet), are not</a:t>
            </a:r>
          </a:p>
          <a:p>
            <a:r>
              <a:rPr lang="en-US" sz="1300"/>
              <a:t>associated with a particular subject nor a resource, but may nonetheless be</a:t>
            </a:r>
          </a:p>
          <a:p>
            <a:r>
              <a:rPr lang="en-US" sz="1300"/>
              <a:t>relevant in applying an access control policy.</a:t>
            </a:r>
          </a:p>
          <a:p>
            <a:endParaRPr lang="en-US" sz="1300"/>
          </a:p>
          <a:p>
            <a:endParaRPr lang="en-US"/>
          </a:p>
        </p:txBody>
      </p:sp>
      <p:sp>
        <p:nvSpPr>
          <p:cNvPr id="69636" name="Slide Number Placeholder 3"/>
          <p:cNvSpPr>
            <a:spLocks noGrp="1"/>
          </p:cNvSpPr>
          <p:nvPr>
            <p:ph type="sldNum" sz="quarter" idx="5"/>
          </p:nvPr>
        </p:nvSpPr>
        <p:spPr>
          <a:noFill/>
        </p:spPr>
        <p:txBody>
          <a:bodyPr/>
          <a:lstStyle/>
          <a:p>
            <a:fld id="{E2457595-B4C5-7B46-9697-E8EB0D1691AF}" type="slidenum">
              <a:rPr lang="en-AU" smtClean="0"/>
              <a:pPr/>
              <a:t>22</a:t>
            </a:fld>
            <a:endParaRPr lang="en-AU"/>
          </a:p>
        </p:txBody>
      </p:sp>
    </p:spTree>
    <p:extLst>
      <p:ext uri="{BB962C8B-B14F-4D97-AF65-F5344CB8AC3E}">
        <p14:creationId xmlns:p14="http://schemas.microsoft.com/office/powerpoint/2010/main" val="2776442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p:cNvSpPr>
          <p:nvPr>
            <p:ph type="sldImg"/>
          </p:nvPr>
        </p:nvSpPr>
        <p:spPr>
          <a:ln/>
        </p:spPr>
      </p:sp>
      <p:sp>
        <p:nvSpPr>
          <p:cNvPr id="81923" name="Notes Placeholder 2"/>
          <p:cNvSpPr>
            <a:spLocks noGrp="1"/>
          </p:cNvSpPr>
          <p:nvPr>
            <p:ph type="body" idx="1"/>
          </p:nvPr>
        </p:nvSpPr>
        <p:spPr>
          <a:noFill/>
          <a:ln/>
        </p:spPr>
        <p:txBody>
          <a:bodyPr/>
          <a:lstStyle/>
          <a:p>
            <a:r>
              <a:rPr lang="en-US" sz="1300"/>
              <a:t> We now examine some concepts that are relevant to an access control approach</a:t>
            </a:r>
          </a:p>
          <a:p>
            <a:r>
              <a:rPr lang="en-US" sz="1300"/>
              <a:t>centered on attributes. This section provides an overview of the concept of identity,</a:t>
            </a:r>
          </a:p>
          <a:p>
            <a:r>
              <a:rPr lang="en-US" sz="1300"/>
              <a:t>credential, and access management (ICAM), and then Section 4.8 discusses the use</a:t>
            </a:r>
          </a:p>
          <a:p>
            <a:r>
              <a:rPr lang="en-US" sz="1300"/>
              <a:t>of a trust framework for exchanging attributes.</a:t>
            </a:r>
          </a:p>
          <a:p>
            <a:endParaRPr lang="en-US" sz="1300"/>
          </a:p>
          <a:p>
            <a:r>
              <a:rPr lang="en-US" sz="1300"/>
              <a:t>ICAM is a comprehensive approach to managing and implementing digital</a:t>
            </a:r>
          </a:p>
          <a:p>
            <a:r>
              <a:rPr lang="en-US" sz="1300"/>
              <a:t>identities (and associated attributes), credentials, and access control. ICAM has</a:t>
            </a:r>
          </a:p>
          <a:p>
            <a:r>
              <a:rPr lang="en-US" sz="1300"/>
              <a:t>been developed by the U.S. government, but is applicable not only to government</a:t>
            </a:r>
          </a:p>
          <a:p>
            <a:r>
              <a:rPr lang="en-US" sz="1300"/>
              <a:t>agencies, but also may be deployed by enterprises looking for a unified approach to</a:t>
            </a:r>
          </a:p>
          <a:p>
            <a:r>
              <a:rPr lang="en-US" sz="1300"/>
              <a:t>access control. ICAM is designed to</a:t>
            </a:r>
          </a:p>
          <a:p>
            <a:endParaRPr lang="en-US" sz="1300"/>
          </a:p>
          <a:p>
            <a:r>
              <a:rPr lang="en-US" sz="1300"/>
              <a:t>•  Create trusted digital identity representations of individuals and what the</a:t>
            </a:r>
          </a:p>
          <a:p>
            <a:r>
              <a:rPr lang="en-US" sz="1300"/>
              <a:t>ICAM documents refer to as nonperson entities (NPEs). The latter include</a:t>
            </a:r>
          </a:p>
          <a:p>
            <a:r>
              <a:rPr lang="en-US" sz="1300"/>
              <a:t>processes, applications, and automated devices seeking access to a resource.</a:t>
            </a:r>
          </a:p>
          <a:p>
            <a:endParaRPr lang="en-US" sz="1300"/>
          </a:p>
          <a:p>
            <a:r>
              <a:rPr lang="en-US" sz="1300"/>
              <a:t>•  Bind those identities to credentials that may serve as a proxy for the individual</a:t>
            </a:r>
          </a:p>
          <a:p>
            <a:r>
              <a:rPr lang="en-US" sz="1300"/>
              <a:t>or NPE in access transactions. A credential is an object or data structure that</a:t>
            </a:r>
          </a:p>
          <a:p>
            <a:r>
              <a:rPr lang="en-US" sz="1300"/>
              <a:t>authoritatively binds an identity (and optionally, additional attributes) to a</a:t>
            </a:r>
          </a:p>
          <a:p>
            <a:r>
              <a:rPr lang="en-US" sz="1300"/>
              <a:t>token possessed and controlled by a subscriber.</a:t>
            </a:r>
          </a:p>
          <a:p>
            <a:endParaRPr lang="en-US" sz="1300"/>
          </a:p>
          <a:p>
            <a:r>
              <a:rPr lang="en-US" sz="1300"/>
              <a:t>•  Use the credentials to provide authorized access to an agency’s resources.</a:t>
            </a:r>
            <a:endParaRPr lang="en-US"/>
          </a:p>
        </p:txBody>
      </p:sp>
      <p:sp>
        <p:nvSpPr>
          <p:cNvPr id="81924" name="Slide Number Placeholder 3"/>
          <p:cNvSpPr>
            <a:spLocks noGrp="1"/>
          </p:cNvSpPr>
          <p:nvPr>
            <p:ph type="sldNum" sz="quarter" idx="5"/>
          </p:nvPr>
        </p:nvSpPr>
        <p:spPr>
          <a:noFill/>
        </p:spPr>
        <p:txBody>
          <a:bodyPr/>
          <a:lstStyle/>
          <a:p>
            <a:fld id="{5EBA4C6E-AD92-3A45-9D14-421BE0CF5023}" type="slidenum">
              <a:rPr lang="en-AU" smtClean="0"/>
              <a:pPr/>
              <a:t>23</a:t>
            </a:fld>
            <a:endParaRPr lang="en-AU"/>
          </a:p>
        </p:txBody>
      </p:sp>
    </p:spTree>
    <p:extLst>
      <p:ext uri="{BB962C8B-B14F-4D97-AF65-F5344CB8AC3E}">
        <p14:creationId xmlns:p14="http://schemas.microsoft.com/office/powerpoint/2010/main" val="20950659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6E3D061-1765-D946-9FA1-698C704C641F}" type="slidenum">
              <a:rPr lang="en-AU" smtClean="0"/>
              <a:pPr/>
              <a:t>26</a:t>
            </a:fld>
            <a:endParaRPr lang="en-AU"/>
          </a:p>
        </p:txBody>
      </p:sp>
    </p:spTree>
    <p:extLst>
      <p:ext uri="{BB962C8B-B14F-4D97-AF65-F5344CB8AC3E}">
        <p14:creationId xmlns:p14="http://schemas.microsoft.com/office/powerpoint/2010/main" val="1552468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300"/>
              <a:t> </a:t>
            </a:r>
            <a:endParaRPr lang="en-US" b="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a:solidFill>
                <a:srgbClr val="000000"/>
              </a:solidFill>
            </a:endParaRPr>
          </a:p>
        </p:txBody>
      </p:sp>
    </p:spTree>
    <p:extLst>
      <p:ext uri="{BB962C8B-B14F-4D97-AF65-F5344CB8AC3E}">
        <p14:creationId xmlns:p14="http://schemas.microsoft.com/office/powerpoint/2010/main" val="2901551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3</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endParaRPr lang="en-US" sz="1300"/>
          </a:p>
          <a:p>
            <a:r>
              <a:rPr lang="en-US" sz="1300"/>
              <a:t>2. RFC 4949, </a:t>
            </a:r>
            <a:r>
              <a:rPr lang="en-US" sz="1300" i="1"/>
              <a:t>Internet Security Glossary</a:t>
            </a:r>
            <a:r>
              <a:rPr lang="en-US" sz="1300"/>
              <a:t> , defines access control as a process by</a:t>
            </a:r>
          </a:p>
          <a:p>
            <a:r>
              <a:rPr lang="en-US" sz="1300"/>
              <a:t>which use of system resources is regulated according to a security policy and</a:t>
            </a:r>
          </a:p>
          <a:p>
            <a:r>
              <a:rPr lang="en-US" sz="1300"/>
              <a:t>is permitted only by authorized entities (users, programs, processes, or other</a:t>
            </a:r>
          </a:p>
          <a:p>
            <a:r>
              <a:rPr lang="en-US" sz="1300"/>
              <a:t>systems) according to that policy.</a:t>
            </a:r>
          </a:p>
          <a:p>
            <a:pPr eaLnBrk="1" hangingPunct="1"/>
            <a:endParaRPr lang="en-US">
              <a:latin typeface="Times New Roman" pitchFamily="-110" charset="0"/>
            </a:endParaRPr>
          </a:p>
        </p:txBody>
      </p:sp>
    </p:spTree>
    <p:extLst>
      <p:ext uri="{BB962C8B-B14F-4D97-AF65-F5344CB8AC3E}">
        <p14:creationId xmlns:p14="http://schemas.microsoft.com/office/powerpoint/2010/main" val="8506940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300"/>
              <a:t> Table 4.1, from NIST SP 800-171 (</a:t>
            </a:r>
            <a:r>
              <a:rPr lang="en-US" sz="1300" i="1"/>
              <a:t>Protecting Controlled Unclassified Information</a:t>
            </a:r>
          </a:p>
          <a:p>
            <a:r>
              <a:rPr lang="en-US" sz="1300" i="1"/>
              <a:t>in Nonfederal Information Systems and Organizations </a:t>
            </a:r>
            <a:r>
              <a:rPr lang="en-US" sz="1300"/>
              <a:t>, August 2016), provides</a:t>
            </a:r>
          </a:p>
          <a:p>
            <a:r>
              <a:rPr lang="en-US" sz="1300"/>
              <a:t>a useful list of security requirements for access control services.</a:t>
            </a:r>
          </a:p>
          <a:p>
            <a:endParaRPr lang="en-US"/>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a:t>
            </a:fld>
            <a:endParaRPr lang="en-AU"/>
          </a:p>
        </p:txBody>
      </p:sp>
    </p:spTree>
    <p:extLst>
      <p:ext uri="{BB962C8B-B14F-4D97-AF65-F5344CB8AC3E}">
        <p14:creationId xmlns:p14="http://schemas.microsoft.com/office/powerpoint/2010/main" val="801674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5</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sz="1300"/>
              <a:t> In a broad sense, all of computer security is concerned with access control. Indeed,</a:t>
            </a:r>
          </a:p>
          <a:p>
            <a:r>
              <a:rPr lang="en-US" sz="1300"/>
              <a:t>RFC 4949 defines computer security as follows: measures that implement and assure</a:t>
            </a:r>
          </a:p>
          <a:p>
            <a:r>
              <a:rPr lang="en-US" sz="1300"/>
              <a:t>security services in a computer system, particularly those that assure access control</a:t>
            </a:r>
          </a:p>
          <a:p>
            <a:r>
              <a:rPr lang="en-US" sz="1300"/>
              <a:t>service. This chapter deals with a narrower, more specific concept of access control:</a:t>
            </a:r>
          </a:p>
          <a:p>
            <a:r>
              <a:rPr lang="en-US" sz="1300"/>
              <a:t>Access control implements a security policy that specifies who or what (e.g., in the</a:t>
            </a:r>
          </a:p>
          <a:p>
            <a:r>
              <a:rPr lang="en-US" sz="1300"/>
              <a:t>case of a process) may have access to each specific system resource, and the type of</a:t>
            </a:r>
          </a:p>
          <a:p>
            <a:r>
              <a:rPr lang="en-US" sz="1300"/>
              <a:t>access that is permitted in each instance.</a:t>
            </a:r>
          </a:p>
          <a:p>
            <a:pPr eaLnBrk="1" hangingPunct="1"/>
            <a:endParaRPr lang="en-US">
              <a:latin typeface="Times New Roman" pitchFamily="-110" charset="0"/>
            </a:endParaRPr>
          </a:p>
        </p:txBody>
      </p:sp>
    </p:spTree>
    <p:extLst>
      <p:ext uri="{BB962C8B-B14F-4D97-AF65-F5344CB8AC3E}">
        <p14:creationId xmlns:p14="http://schemas.microsoft.com/office/powerpoint/2010/main" val="19119177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3C66C1E7-2ED8-B84B-84CD-65BD503AEB24}" type="slidenum">
              <a:rPr lang="en-AU"/>
              <a:pPr/>
              <a:t>7</a:t>
            </a:fld>
            <a:endParaRPr lang="en-AU"/>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b="0"/>
              <a:t>Figure 4.1 shows a broader context of access control. In addition to access</a:t>
            </a:r>
          </a:p>
          <a:p>
            <a:pPr eaLnBrk="1" hangingPunct="1"/>
            <a:r>
              <a:rPr lang="en-US" b="0"/>
              <a:t>control, this context involves the following entities and functions:</a:t>
            </a:r>
          </a:p>
          <a:p>
            <a:pPr eaLnBrk="1" hangingPunct="1"/>
            <a:endParaRPr lang="en-US" b="0"/>
          </a:p>
          <a:p>
            <a:pPr eaLnBrk="1" hangingPunct="1"/>
            <a:r>
              <a:rPr lang="en-US" b="0"/>
              <a:t>• </a:t>
            </a:r>
            <a:r>
              <a:rPr lang="en-US" b="1"/>
              <a:t>Authentication</a:t>
            </a:r>
            <a:r>
              <a:rPr lang="en-US" b="0"/>
              <a:t>: Verification that the credentials of a user or other system</a:t>
            </a:r>
          </a:p>
          <a:p>
            <a:pPr eaLnBrk="1" hangingPunct="1"/>
            <a:r>
              <a:rPr lang="en-US" b="0"/>
              <a:t>entity are valid.</a:t>
            </a:r>
          </a:p>
          <a:p>
            <a:pPr eaLnBrk="1" hangingPunct="1"/>
            <a:endParaRPr lang="en-US" b="0"/>
          </a:p>
          <a:p>
            <a:pPr marL="181240" indent="-181240" eaLnBrk="1" hangingPunct="1">
              <a:buFont typeface="Arial" charset="0"/>
              <a:buChar char="•"/>
            </a:pPr>
            <a:r>
              <a:rPr lang="en-US" b="1"/>
              <a:t>Authorization:</a:t>
            </a:r>
            <a:r>
              <a:rPr lang="en-US" b="0"/>
              <a:t> The granting of a right or permission to a system entity to</a:t>
            </a:r>
          </a:p>
          <a:p>
            <a:pPr eaLnBrk="1" hangingPunct="1"/>
            <a:r>
              <a:rPr lang="en-US" b="0"/>
              <a:t>access a system resource. This function determines who is trusted for a given</a:t>
            </a:r>
          </a:p>
          <a:p>
            <a:pPr eaLnBrk="1" hangingPunct="1"/>
            <a:r>
              <a:rPr lang="en-US" b="0"/>
              <a:t>purpose.</a:t>
            </a:r>
          </a:p>
          <a:p>
            <a:pPr eaLnBrk="1" hangingPunct="1"/>
            <a:endParaRPr lang="en-US" b="0"/>
          </a:p>
          <a:p>
            <a:pPr eaLnBrk="1" hangingPunct="1"/>
            <a:r>
              <a:rPr lang="en-US" b="0"/>
              <a:t>• </a:t>
            </a:r>
            <a:r>
              <a:rPr lang="en-US" b="1"/>
              <a:t>Audit:</a:t>
            </a:r>
            <a:r>
              <a:rPr lang="en-US" b="0"/>
              <a:t> An independent review and examination of system records and activities</a:t>
            </a:r>
          </a:p>
          <a:p>
            <a:pPr eaLnBrk="1" hangingPunct="1"/>
            <a:r>
              <a:rPr lang="en-US" b="0"/>
              <a:t>in order to test for adequacy of system controls, to ensure compliance with</a:t>
            </a:r>
          </a:p>
          <a:p>
            <a:pPr eaLnBrk="1" hangingPunct="1"/>
            <a:r>
              <a:rPr lang="en-US" b="0"/>
              <a:t>established policy and operational procedures, to detect breaches in security,</a:t>
            </a:r>
          </a:p>
          <a:p>
            <a:pPr eaLnBrk="1" hangingPunct="1"/>
            <a:r>
              <a:rPr lang="en-US" b="0"/>
              <a:t>and to recommend any indicated changes in control, policy and procedures.</a:t>
            </a:r>
          </a:p>
          <a:p>
            <a:pPr eaLnBrk="1" hangingPunct="1"/>
            <a:endParaRPr lang="en-US" b="0"/>
          </a:p>
          <a:p>
            <a:pPr eaLnBrk="1" hangingPunct="1"/>
            <a:r>
              <a:rPr lang="en-US" b="0"/>
              <a:t>An access control mechanism mediates between a user (or a process executing</a:t>
            </a:r>
          </a:p>
          <a:p>
            <a:pPr eaLnBrk="1" hangingPunct="1"/>
            <a:r>
              <a:rPr lang="en-US" b="0"/>
              <a:t>on behalf of a user) and system resources, such as applications, operating systems,</a:t>
            </a:r>
          </a:p>
          <a:p>
            <a:pPr eaLnBrk="1" hangingPunct="1"/>
            <a:r>
              <a:rPr lang="en-US" b="0"/>
              <a:t>firewalls, routers, files, and databases. The system must first authenticate an entity</a:t>
            </a:r>
          </a:p>
          <a:p>
            <a:pPr eaLnBrk="1" hangingPunct="1"/>
            <a:r>
              <a:rPr lang="en-US" b="0"/>
              <a:t>seeking access. Typically, the authentication function determines whether the user</a:t>
            </a:r>
          </a:p>
          <a:p>
            <a:pPr eaLnBrk="1" hangingPunct="1"/>
            <a:r>
              <a:rPr lang="en-US" b="0"/>
              <a:t>is permitted to access the system at all. Then the access control function determines</a:t>
            </a:r>
          </a:p>
          <a:p>
            <a:pPr eaLnBrk="1" hangingPunct="1"/>
            <a:r>
              <a:rPr lang="en-US" b="0"/>
              <a:t>if the specific requested access by this user is permitted. A security administrator</a:t>
            </a:r>
          </a:p>
          <a:p>
            <a:pPr eaLnBrk="1" hangingPunct="1"/>
            <a:r>
              <a:rPr lang="en-US" b="0"/>
              <a:t>maintains an authorization database that specifies what type of access to which</a:t>
            </a:r>
          </a:p>
          <a:p>
            <a:pPr eaLnBrk="1" hangingPunct="1"/>
            <a:r>
              <a:rPr lang="en-US" b="0"/>
              <a:t>resources is allowed for this user. The access control function consults this database</a:t>
            </a:r>
          </a:p>
          <a:p>
            <a:pPr eaLnBrk="1" hangingPunct="1"/>
            <a:r>
              <a:rPr lang="en-US" b="0"/>
              <a:t>to determine whether to grant access. An auditing function monitors and keeps a</a:t>
            </a:r>
          </a:p>
          <a:p>
            <a:pPr eaLnBrk="1" hangingPunct="1"/>
            <a:r>
              <a:rPr lang="en-US" b="0"/>
              <a:t>record of user accesses to system resources.</a:t>
            </a:r>
          </a:p>
          <a:p>
            <a:pPr eaLnBrk="1" hangingPunct="1"/>
            <a:endParaRPr lang="en-US" b="0"/>
          </a:p>
          <a:p>
            <a:pPr eaLnBrk="1" hangingPunct="1"/>
            <a:r>
              <a:rPr lang="en-US" b="0"/>
              <a:t>In the simple model of Figure 4.1, the access control function is shown as</a:t>
            </a:r>
          </a:p>
          <a:p>
            <a:pPr eaLnBrk="1" hangingPunct="1"/>
            <a:r>
              <a:rPr lang="en-US" b="0"/>
              <a:t>a single logical module. In practice, a number of components may cooperatively</a:t>
            </a:r>
          </a:p>
          <a:p>
            <a:pPr eaLnBrk="1" hangingPunct="1"/>
            <a:r>
              <a:rPr lang="en-US" b="0"/>
              <a:t>share the access control function. All operating systems have at least a rudimentary,</a:t>
            </a:r>
          </a:p>
          <a:p>
            <a:pPr eaLnBrk="1" hangingPunct="1"/>
            <a:r>
              <a:rPr lang="en-US" b="0"/>
              <a:t>and in many cases a quite robust, access control component. Add-on security</a:t>
            </a:r>
          </a:p>
          <a:p>
            <a:pPr eaLnBrk="1" hangingPunct="1"/>
            <a:r>
              <a:rPr lang="en-US" b="0"/>
              <a:t>packages can supplement the native access control capabilities of the OS. Particular</a:t>
            </a:r>
          </a:p>
          <a:p>
            <a:pPr eaLnBrk="1" hangingPunct="1"/>
            <a:r>
              <a:rPr lang="en-US" b="0"/>
              <a:t>applications or utilities, such as a database management system, also incorporate</a:t>
            </a:r>
          </a:p>
          <a:p>
            <a:pPr eaLnBrk="1" hangingPunct="1"/>
            <a:r>
              <a:rPr lang="en-US" b="0"/>
              <a:t>access control functions. External devices, such as firewalls, can also provide access</a:t>
            </a:r>
          </a:p>
          <a:p>
            <a:pPr eaLnBrk="1" hangingPunct="1"/>
            <a:r>
              <a:rPr lang="en-US" b="0"/>
              <a:t>control services.</a:t>
            </a:r>
            <a:endParaRPr lang="en-US" b="0">
              <a:latin typeface="Times New Roman" pitchFamily="-110" charset="0"/>
            </a:endParaRPr>
          </a:p>
        </p:txBody>
      </p:sp>
    </p:spTree>
    <p:extLst>
      <p:ext uri="{BB962C8B-B14F-4D97-AF65-F5344CB8AC3E}">
        <p14:creationId xmlns:p14="http://schemas.microsoft.com/office/powerpoint/2010/main" val="1887929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725AE10B-731F-454E-AB91-B3EBC9873E80}" type="slidenum">
              <a:rPr lang="en-AU"/>
              <a:pPr/>
              <a:t>9</a:t>
            </a:fld>
            <a:endParaRPr lang="en-AU"/>
          </a:p>
        </p:txBody>
      </p:sp>
      <p:sp>
        <p:nvSpPr>
          <p:cNvPr id="30723" name="Rectangle 1026"/>
          <p:cNvSpPr>
            <a:spLocks noGrp="1" noRot="1" noChangeAspect="1" noChangeArrowheads="1" noTextEdit="1"/>
          </p:cNvSpPr>
          <p:nvPr>
            <p:ph type="sldImg"/>
          </p:nvPr>
        </p:nvSpPr>
        <p:spPr>
          <a:ln/>
        </p:spPr>
      </p:sp>
      <p:sp>
        <p:nvSpPr>
          <p:cNvPr id="30724" name="Rectangle 1027"/>
          <p:cNvSpPr>
            <a:spLocks noGrp="1" noChangeArrowheads="1"/>
          </p:cNvSpPr>
          <p:nvPr>
            <p:ph type="body" idx="1"/>
          </p:nvPr>
        </p:nvSpPr>
        <p:spPr>
          <a:noFill/>
          <a:ln/>
        </p:spPr>
        <p:txBody>
          <a:bodyPr/>
          <a:lstStyle/>
          <a:p>
            <a:pPr eaLnBrk="1" hangingPunct="1"/>
            <a:r>
              <a:rPr lang="en-US" b="0"/>
              <a:t>The basic elements of access control are: subject, object, and access right.</a:t>
            </a:r>
          </a:p>
          <a:p>
            <a:pPr eaLnBrk="1" hangingPunct="1"/>
            <a:endParaRPr lang="en-US" b="0"/>
          </a:p>
          <a:p>
            <a:pPr eaLnBrk="1" hangingPunct="1"/>
            <a:r>
              <a:rPr lang="en-US" b="0"/>
              <a:t>A </a:t>
            </a:r>
            <a:r>
              <a:rPr lang="en-US" b="1"/>
              <a:t>subject</a:t>
            </a:r>
            <a:r>
              <a:rPr lang="en-US" b="0"/>
              <a:t> is an entity capable of accessing objects. Generally, the concept of</a:t>
            </a:r>
          </a:p>
          <a:p>
            <a:pPr eaLnBrk="1" hangingPunct="1"/>
            <a:r>
              <a:rPr lang="en-US" b="0"/>
              <a:t>subject equates with that of process. Any user or application actually gains access to</a:t>
            </a:r>
          </a:p>
          <a:p>
            <a:pPr eaLnBrk="1" hangingPunct="1"/>
            <a:r>
              <a:rPr lang="en-US" b="0"/>
              <a:t>an object by means of a process that represents that user or application. The process</a:t>
            </a:r>
          </a:p>
          <a:p>
            <a:pPr eaLnBrk="1" hangingPunct="1"/>
            <a:r>
              <a:rPr lang="en-US" b="0"/>
              <a:t>takes on the attributes of the user, such as access rights.</a:t>
            </a:r>
          </a:p>
          <a:p>
            <a:pPr eaLnBrk="1" hangingPunct="1"/>
            <a:endParaRPr lang="en-US" b="0"/>
          </a:p>
          <a:p>
            <a:pPr eaLnBrk="1" hangingPunct="1"/>
            <a:r>
              <a:rPr lang="en-US" b="0"/>
              <a:t>A subject is typically held accountable for the actions they have initiated,</a:t>
            </a:r>
          </a:p>
          <a:p>
            <a:pPr eaLnBrk="1" hangingPunct="1"/>
            <a:r>
              <a:rPr lang="en-US" b="0"/>
              <a:t>and an audit trail may be used to record the association of a subject with security relevant</a:t>
            </a:r>
          </a:p>
          <a:p>
            <a:pPr eaLnBrk="1" hangingPunct="1"/>
            <a:r>
              <a:rPr lang="en-US" b="0"/>
              <a:t>actions performed on an object by the subject.</a:t>
            </a:r>
          </a:p>
          <a:p>
            <a:pPr eaLnBrk="1" hangingPunct="1"/>
            <a:endParaRPr lang="en-US" b="0"/>
          </a:p>
          <a:p>
            <a:pPr eaLnBrk="1" hangingPunct="1"/>
            <a:r>
              <a:rPr lang="en-US" b="0"/>
              <a:t>Basic access control systems typically define three classes of subject, with</a:t>
            </a:r>
          </a:p>
          <a:p>
            <a:pPr eaLnBrk="1" hangingPunct="1"/>
            <a:r>
              <a:rPr lang="en-US" b="0"/>
              <a:t>different access rights for each class:</a:t>
            </a:r>
          </a:p>
          <a:p>
            <a:pPr eaLnBrk="1" hangingPunct="1"/>
            <a:endParaRPr lang="en-US" b="0"/>
          </a:p>
          <a:p>
            <a:pPr eaLnBrk="1" hangingPunct="1"/>
            <a:r>
              <a:rPr lang="en-US" b="0"/>
              <a:t>• </a:t>
            </a:r>
            <a:r>
              <a:rPr lang="en-US" b="1"/>
              <a:t>Owner</a:t>
            </a:r>
            <a:r>
              <a:rPr lang="en-US" b="0"/>
              <a:t>: This may be the creator of a resource, such as a file. For system resources,</a:t>
            </a:r>
          </a:p>
          <a:p>
            <a:pPr eaLnBrk="1" hangingPunct="1"/>
            <a:r>
              <a:rPr lang="en-US" b="0"/>
              <a:t>ownership may belong to a system administrator. For project resources, a project</a:t>
            </a:r>
          </a:p>
          <a:p>
            <a:pPr eaLnBrk="1" hangingPunct="1"/>
            <a:r>
              <a:rPr lang="en-US" b="0"/>
              <a:t>administrator or leader may be assigned ownership.</a:t>
            </a:r>
          </a:p>
          <a:p>
            <a:pPr eaLnBrk="1" hangingPunct="1"/>
            <a:endParaRPr lang="en-US" b="0"/>
          </a:p>
          <a:p>
            <a:pPr eaLnBrk="1" hangingPunct="1"/>
            <a:r>
              <a:rPr lang="en-US" b="0"/>
              <a:t>• </a:t>
            </a:r>
            <a:r>
              <a:rPr lang="en-US" b="1"/>
              <a:t>Group:</a:t>
            </a:r>
            <a:r>
              <a:rPr lang="en-US" b="0"/>
              <a:t> In addition to the privileges assigned to an owner, a named group of</a:t>
            </a:r>
          </a:p>
          <a:p>
            <a:pPr eaLnBrk="1" hangingPunct="1"/>
            <a:r>
              <a:rPr lang="en-US" b="0"/>
              <a:t>users may also be granted access rights, such that membership in the group is</a:t>
            </a:r>
          </a:p>
          <a:p>
            <a:pPr eaLnBrk="1" hangingPunct="1"/>
            <a:r>
              <a:rPr lang="en-US" b="0"/>
              <a:t>sufficient to exercise these access rights. In most schemes, a user may belong</a:t>
            </a:r>
          </a:p>
          <a:p>
            <a:pPr eaLnBrk="1" hangingPunct="1"/>
            <a:r>
              <a:rPr lang="en-US" b="0"/>
              <a:t>to multiple groups.</a:t>
            </a:r>
          </a:p>
          <a:p>
            <a:pPr eaLnBrk="1" hangingPunct="1"/>
            <a:endParaRPr lang="en-US" b="0"/>
          </a:p>
          <a:p>
            <a:pPr eaLnBrk="1" hangingPunct="1"/>
            <a:r>
              <a:rPr lang="en-US" b="0"/>
              <a:t>• </a:t>
            </a:r>
            <a:r>
              <a:rPr lang="en-US" b="1"/>
              <a:t>World:</a:t>
            </a:r>
            <a:r>
              <a:rPr lang="en-US" b="0"/>
              <a:t> The least amount of access is granted to users who are able to access the</a:t>
            </a:r>
          </a:p>
          <a:p>
            <a:pPr eaLnBrk="1" hangingPunct="1"/>
            <a:r>
              <a:rPr lang="en-US" b="0"/>
              <a:t>system but are not included in the categories owner and group for this resource.</a:t>
            </a:r>
          </a:p>
          <a:p>
            <a:pPr eaLnBrk="1" hangingPunct="1"/>
            <a:endParaRPr lang="en-US" b="0"/>
          </a:p>
          <a:p>
            <a:pPr eaLnBrk="1" hangingPunct="1"/>
            <a:r>
              <a:rPr lang="en-US" b="0"/>
              <a:t>An </a:t>
            </a:r>
            <a:r>
              <a:rPr lang="en-US" b="1"/>
              <a:t>object </a:t>
            </a:r>
            <a:r>
              <a:rPr lang="en-US" b="0"/>
              <a:t>is a resource to which access is controlled. In general, an object</a:t>
            </a:r>
          </a:p>
          <a:p>
            <a:pPr eaLnBrk="1" hangingPunct="1"/>
            <a:r>
              <a:rPr lang="en-US" b="0"/>
              <a:t>is an entity used to contain and/or receive information. Examples include records,</a:t>
            </a:r>
          </a:p>
          <a:p>
            <a:pPr eaLnBrk="1" hangingPunct="1"/>
            <a:r>
              <a:rPr lang="en-US" b="0"/>
              <a:t>blocks, pages, segments, files, portions of files, directories, directory trees, mailboxes,</a:t>
            </a:r>
          </a:p>
          <a:p>
            <a:pPr eaLnBrk="1" hangingPunct="1"/>
            <a:r>
              <a:rPr lang="en-US" b="0"/>
              <a:t>messages, and programs. Some access control systems also encompass, bits,</a:t>
            </a:r>
          </a:p>
          <a:p>
            <a:pPr eaLnBrk="1" hangingPunct="1"/>
            <a:r>
              <a:rPr lang="en-US" b="0"/>
              <a:t>bytes, words, processors, communication ports, clocks, and network nodes.</a:t>
            </a:r>
          </a:p>
          <a:p>
            <a:pPr eaLnBrk="1" hangingPunct="1"/>
            <a:endParaRPr lang="en-US" b="0"/>
          </a:p>
          <a:p>
            <a:pPr eaLnBrk="1" hangingPunct="1"/>
            <a:r>
              <a:rPr lang="en-US" b="0"/>
              <a:t>The number and types of objects to be protected by an access control system</a:t>
            </a:r>
          </a:p>
          <a:p>
            <a:pPr eaLnBrk="1" hangingPunct="1"/>
            <a:r>
              <a:rPr lang="en-US" b="0"/>
              <a:t>depends on the environment in which access control operates and the desired tradeoff</a:t>
            </a:r>
          </a:p>
          <a:p>
            <a:pPr eaLnBrk="1" hangingPunct="1"/>
            <a:r>
              <a:rPr lang="en-US" b="0"/>
              <a:t>between security on the one hand and complexity, processing burden, and ease</a:t>
            </a:r>
          </a:p>
          <a:p>
            <a:pPr eaLnBrk="1" hangingPunct="1"/>
            <a:r>
              <a:rPr lang="en-US" b="0"/>
              <a:t>of use on the other hand.</a:t>
            </a:r>
          </a:p>
          <a:p>
            <a:pPr eaLnBrk="1" hangingPunct="1"/>
            <a:endParaRPr lang="en-US" b="0"/>
          </a:p>
          <a:p>
            <a:pPr eaLnBrk="1" hangingPunct="1"/>
            <a:r>
              <a:rPr lang="en-US" b="0"/>
              <a:t>An </a:t>
            </a:r>
            <a:r>
              <a:rPr lang="en-US" b="1"/>
              <a:t>access right </a:t>
            </a:r>
            <a:r>
              <a:rPr lang="en-US" b="0"/>
              <a:t>describes the way in which a subject may access an object.</a:t>
            </a:r>
          </a:p>
          <a:p>
            <a:pPr eaLnBrk="1" hangingPunct="1"/>
            <a:r>
              <a:rPr lang="en-US" b="0"/>
              <a:t>Access rights could include the following:</a:t>
            </a:r>
          </a:p>
          <a:p>
            <a:pPr eaLnBrk="1" hangingPunct="1"/>
            <a:endParaRPr lang="en-US" b="0"/>
          </a:p>
          <a:p>
            <a:pPr eaLnBrk="1" hangingPunct="1"/>
            <a:r>
              <a:rPr lang="en-US" b="0"/>
              <a:t>• </a:t>
            </a:r>
            <a:r>
              <a:rPr lang="en-US" b="1"/>
              <a:t>Read:</a:t>
            </a:r>
            <a:r>
              <a:rPr lang="en-US" b="0"/>
              <a:t> User may view information in a system resource (e.g., a file, selected</a:t>
            </a:r>
          </a:p>
          <a:p>
            <a:pPr eaLnBrk="1" hangingPunct="1"/>
            <a:r>
              <a:rPr lang="en-US" b="0"/>
              <a:t>records in a file, selected fields within a record, or some combination). Read</a:t>
            </a:r>
          </a:p>
          <a:p>
            <a:pPr eaLnBrk="1" hangingPunct="1"/>
            <a:r>
              <a:rPr lang="en-US" b="0"/>
              <a:t>access includes the ability to copy or print.</a:t>
            </a:r>
          </a:p>
          <a:p>
            <a:pPr eaLnBrk="1" hangingPunct="1"/>
            <a:endParaRPr lang="en-US" b="0"/>
          </a:p>
          <a:p>
            <a:pPr eaLnBrk="1" hangingPunct="1"/>
            <a:r>
              <a:rPr lang="en-US" b="0"/>
              <a:t>• </a:t>
            </a:r>
            <a:r>
              <a:rPr lang="en-US" b="1"/>
              <a:t>Write</a:t>
            </a:r>
            <a:r>
              <a:rPr lang="en-US" b="0"/>
              <a:t>: User may add, modify, or delete data in system resource (e.g., files,</a:t>
            </a:r>
          </a:p>
          <a:p>
            <a:pPr eaLnBrk="1" hangingPunct="1"/>
            <a:r>
              <a:rPr lang="en-US" b="0"/>
              <a:t>records, programs). Write access includes read access.</a:t>
            </a:r>
          </a:p>
          <a:p>
            <a:pPr eaLnBrk="1" hangingPunct="1"/>
            <a:endParaRPr lang="en-US" b="0"/>
          </a:p>
          <a:p>
            <a:pPr eaLnBrk="1" hangingPunct="1"/>
            <a:r>
              <a:rPr lang="en-US" b="0"/>
              <a:t>• </a:t>
            </a:r>
            <a:r>
              <a:rPr lang="en-US" b="1"/>
              <a:t>Execute</a:t>
            </a:r>
            <a:r>
              <a:rPr lang="en-US" b="0"/>
              <a:t>: User may execute specified programs.</a:t>
            </a:r>
          </a:p>
          <a:p>
            <a:pPr eaLnBrk="1" hangingPunct="1"/>
            <a:endParaRPr lang="en-US" b="0"/>
          </a:p>
          <a:p>
            <a:pPr eaLnBrk="1" hangingPunct="1"/>
            <a:r>
              <a:rPr lang="en-US" b="0"/>
              <a:t>• </a:t>
            </a:r>
            <a:r>
              <a:rPr lang="en-US" b="1"/>
              <a:t>Delete:</a:t>
            </a:r>
            <a:r>
              <a:rPr lang="en-US" b="0"/>
              <a:t> User may delete certain system resources, such as files or records.</a:t>
            </a:r>
          </a:p>
          <a:p>
            <a:pPr eaLnBrk="1" hangingPunct="1"/>
            <a:endParaRPr lang="en-US" b="0"/>
          </a:p>
          <a:p>
            <a:pPr eaLnBrk="1" hangingPunct="1"/>
            <a:r>
              <a:rPr lang="en-US" b="0"/>
              <a:t>• </a:t>
            </a:r>
            <a:r>
              <a:rPr lang="en-US" b="1"/>
              <a:t>Create:</a:t>
            </a:r>
            <a:r>
              <a:rPr lang="en-US" b="0"/>
              <a:t> User may create new files, records, or fields.</a:t>
            </a:r>
          </a:p>
          <a:p>
            <a:pPr eaLnBrk="1" hangingPunct="1"/>
            <a:endParaRPr lang="en-US" b="0"/>
          </a:p>
          <a:p>
            <a:pPr eaLnBrk="1" hangingPunct="1"/>
            <a:r>
              <a:rPr lang="en-US" b="0"/>
              <a:t>• </a:t>
            </a:r>
            <a:r>
              <a:rPr lang="en-US" b="1"/>
              <a:t>Search:</a:t>
            </a:r>
            <a:r>
              <a:rPr lang="en-US" b="0"/>
              <a:t> User may list the files in a directory or otherwise search the directory.</a:t>
            </a:r>
            <a:endParaRPr lang="en-US" b="0">
              <a:latin typeface="Times New Roman" pitchFamily="-110" charset="0"/>
            </a:endParaRPr>
          </a:p>
        </p:txBody>
      </p:sp>
    </p:spTree>
    <p:extLst>
      <p:ext uri="{BB962C8B-B14F-4D97-AF65-F5344CB8AC3E}">
        <p14:creationId xmlns:p14="http://schemas.microsoft.com/office/powerpoint/2010/main" val="2003409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345BEE5-BE34-414C-8050-C0784EA8AB5A}" type="slidenum">
              <a:rPr lang="en-AU"/>
              <a:pPr/>
              <a:t>14</a:t>
            </a:fld>
            <a:endParaRPr lang="en-AU"/>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r>
              <a:rPr lang="en-US" b="0"/>
              <a:t>As was previously stated, a discretionary access control scheme is one in which an</a:t>
            </a:r>
          </a:p>
          <a:p>
            <a:pPr eaLnBrk="1" hangingPunct="1"/>
            <a:r>
              <a:rPr lang="en-US" b="0"/>
              <a:t>entity may be granted access rights that permit the entity, by its own volition, to</a:t>
            </a:r>
          </a:p>
          <a:p>
            <a:pPr eaLnBrk="1" hangingPunct="1"/>
            <a:r>
              <a:rPr lang="en-US" b="0"/>
              <a:t>enable another entity to access some resource. A general approach to DAC, as</a:t>
            </a:r>
          </a:p>
          <a:p>
            <a:pPr eaLnBrk="1" hangingPunct="1"/>
            <a:r>
              <a:rPr lang="en-US" b="0"/>
              <a:t>exercised by an operating system or a database management system, is that of an</a:t>
            </a:r>
          </a:p>
          <a:p>
            <a:pPr eaLnBrk="1" hangingPunct="1"/>
            <a:r>
              <a:rPr lang="en-US" b="1"/>
              <a:t>access matrix</a:t>
            </a:r>
            <a:r>
              <a:rPr lang="en-US" b="0"/>
              <a:t>. The access matrix concept was formulated by Lampson [LAMP69,</a:t>
            </a:r>
          </a:p>
          <a:p>
            <a:pPr eaLnBrk="1" hangingPunct="1"/>
            <a:r>
              <a:rPr lang="en-US" b="0"/>
              <a:t>LAMP71], and subsequently refined by Graham and Denning [GRAH72, DENN71]</a:t>
            </a:r>
          </a:p>
          <a:p>
            <a:pPr eaLnBrk="1" hangingPunct="1"/>
            <a:r>
              <a:rPr lang="en-US" b="0"/>
              <a:t>and by Harrison et al. [HARR76].</a:t>
            </a:r>
          </a:p>
          <a:p>
            <a:pPr eaLnBrk="1" hangingPunct="1"/>
            <a:endParaRPr lang="en-US" b="0"/>
          </a:p>
          <a:p>
            <a:pPr eaLnBrk="1" hangingPunct="1"/>
            <a:r>
              <a:rPr lang="en-US" b="0"/>
              <a:t>One dimension of the matrix consists of identified subjects that may attempt</a:t>
            </a:r>
          </a:p>
          <a:p>
            <a:pPr eaLnBrk="1" hangingPunct="1"/>
            <a:r>
              <a:rPr lang="en-US" b="0"/>
              <a:t>data access to the resources. Typically, this list will consist of individual users or</a:t>
            </a:r>
          </a:p>
          <a:p>
            <a:pPr eaLnBrk="1" hangingPunct="1"/>
            <a:r>
              <a:rPr lang="en-US" b="0"/>
              <a:t>user groups, although access could be controlled for terminals, network equipment,</a:t>
            </a:r>
          </a:p>
          <a:p>
            <a:pPr eaLnBrk="1" hangingPunct="1"/>
            <a:r>
              <a:rPr lang="en-US" b="0"/>
              <a:t>hosts, or applications instead of or in addition to users. The other dimension lists</a:t>
            </a:r>
          </a:p>
          <a:p>
            <a:pPr eaLnBrk="1" hangingPunct="1"/>
            <a:r>
              <a:rPr lang="en-US" b="0"/>
              <a:t>the objects that may be accessed. At the greatest level of detail, objects may be</a:t>
            </a:r>
          </a:p>
          <a:p>
            <a:pPr eaLnBrk="1" hangingPunct="1"/>
            <a:r>
              <a:rPr lang="en-US" b="0"/>
              <a:t>individual data fields. More aggregate groupings, such as records, files, or even the</a:t>
            </a:r>
          </a:p>
          <a:p>
            <a:pPr eaLnBrk="1" hangingPunct="1"/>
            <a:r>
              <a:rPr lang="en-US" b="0"/>
              <a:t>entire database, may also be objects in the matrix. Each entry in the matrix indicates</a:t>
            </a:r>
          </a:p>
          <a:p>
            <a:pPr eaLnBrk="1" hangingPunct="1"/>
            <a:r>
              <a:rPr lang="en-US" b="0"/>
              <a:t>the access rights of a particular subject for a particular object.</a:t>
            </a:r>
            <a:endParaRPr lang="en-US" b="0">
              <a:latin typeface="Times New Roman" pitchFamily="-110" charset="0"/>
            </a:endParaRPr>
          </a:p>
        </p:txBody>
      </p:sp>
    </p:spTree>
    <p:extLst>
      <p:ext uri="{BB962C8B-B14F-4D97-AF65-F5344CB8AC3E}">
        <p14:creationId xmlns:p14="http://schemas.microsoft.com/office/powerpoint/2010/main" val="37457587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62D62295-61F3-9B40-BD37-2A1F76C50832}" type="slidenum">
              <a:rPr lang="en-AU"/>
              <a:pPr/>
              <a:t>15</a:t>
            </a:fld>
            <a:endParaRPr lang="en-AU"/>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r>
              <a:rPr lang="en-US"/>
              <a:t>Figure 4.2a, based on a figure in [SAND94], is a simple example of an access</a:t>
            </a:r>
          </a:p>
          <a:p>
            <a:pPr eaLnBrk="1" hangingPunct="1"/>
            <a:r>
              <a:rPr lang="en-US"/>
              <a:t>matrix. Thus, user A owns files 1 and 3 and has read and write access rights to those</a:t>
            </a:r>
          </a:p>
          <a:p>
            <a:pPr eaLnBrk="1" hangingPunct="1"/>
            <a:r>
              <a:rPr lang="en-US"/>
              <a:t>files. User B has read access rights to file 1, and so on.</a:t>
            </a:r>
          </a:p>
          <a:p>
            <a:pPr eaLnBrk="1" hangingPunct="1"/>
            <a:endParaRPr lang="en-US"/>
          </a:p>
        </p:txBody>
      </p:sp>
    </p:spTree>
    <p:extLst>
      <p:ext uri="{BB962C8B-B14F-4D97-AF65-F5344CB8AC3E}">
        <p14:creationId xmlns:p14="http://schemas.microsoft.com/office/powerpoint/2010/main" val="4238673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7" name="Date Placeholder 6"/>
          <p:cNvSpPr>
            <a:spLocks noGrp="1"/>
          </p:cNvSpPr>
          <p:nvPr>
            <p:ph type="dt" sz="half" idx="10"/>
          </p:nvPr>
        </p:nvSpPr>
        <p:spPr/>
        <p:txBody>
          <a:bodyPr/>
          <a:lstStyle/>
          <a:p>
            <a:endParaRPr lang="en-US">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a:solidFill>
                <a:prstClr val="white">
                  <a:lumMod val="65000"/>
                  <a:lumOff val="3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3"/>
          <a:stretch>
            <a:fillRect/>
          </a:stretch>
        </p:blipFill>
        <p:spPr>
          <a:xfrm>
            <a:off x="2051720" y="72008"/>
            <a:ext cx="4824536" cy="6741368"/>
          </a:xfrm>
          <a:prstGeom prst="rect">
            <a:avLst/>
          </a:prstGeom>
        </p:spPr>
      </p:pic>
    </p:spTree>
    <p:extLst>
      <p:ext uri="{BB962C8B-B14F-4D97-AF65-F5344CB8AC3E}">
        <p14:creationId xmlns:p14="http://schemas.microsoft.com/office/powerpoint/2010/main" val="1358400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a:solidFill>
                  <a:srgbClr val="FFB91D"/>
                </a:solidFill>
              </a:rPr>
              <a:t>Subject</a:t>
            </a:r>
            <a:endParaRPr lang="en-US" b="1">
              <a:solidFill>
                <a:srgbClr val="FFB91D"/>
              </a:solidFill>
            </a:endParaRPr>
          </a:p>
        </p:txBody>
      </p:sp>
      <p:sp>
        <p:nvSpPr>
          <p:cNvPr id="3" name="Content Placeholder 2"/>
          <p:cNvSpPr>
            <a:spLocks noGrp="1"/>
          </p:cNvSpPr>
          <p:nvPr>
            <p:ph idx="1"/>
          </p:nvPr>
        </p:nvSpPr>
        <p:spPr/>
        <p:txBody>
          <a:bodyPr/>
          <a:lstStyle/>
          <a:p>
            <a:r>
              <a:rPr lang="en-US"/>
              <a:t>A subject is an entity capable of accessing objects. Generally, the concept of subject equates with that of process. Any user or application actually gains access to an object by means of a process that represents that user or application. The process takes on the attributes of the user, such as access rights.</a:t>
            </a:r>
          </a:p>
        </p:txBody>
      </p:sp>
    </p:spTree>
    <p:extLst>
      <p:ext uri="{BB962C8B-B14F-4D97-AF65-F5344CB8AC3E}">
        <p14:creationId xmlns:p14="http://schemas.microsoft.com/office/powerpoint/2010/main" val="3772024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FFB91D"/>
                </a:solidFill>
              </a:rPr>
              <a:t>Classes of subject</a:t>
            </a:r>
          </a:p>
        </p:txBody>
      </p:sp>
      <p:sp>
        <p:nvSpPr>
          <p:cNvPr id="3" name="Content Placeholder 2"/>
          <p:cNvSpPr>
            <a:spLocks noGrp="1"/>
          </p:cNvSpPr>
          <p:nvPr>
            <p:ph idx="1"/>
          </p:nvPr>
        </p:nvSpPr>
        <p:spPr/>
        <p:txBody>
          <a:bodyPr>
            <a:normAutofit fontScale="92500" lnSpcReduction="10000"/>
          </a:bodyPr>
          <a:lstStyle/>
          <a:p>
            <a:pPr marL="0" indent="0">
              <a:buNone/>
            </a:pPr>
            <a:r>
              <a:rPr lang="en-US"/>
              <a:t>Basic access control systems typically define three classes of subject, with different access rights for each class:</a:t>
            </a:r>
          </a:p>
          <a:p>
            <a:r>
              <a:rPr lang="en-US"/>
              <a:t>Owner: This may be the creator of a resource, such as a file. For system resources, ownership may belong to a system administrator. For project resources, a project administrator or leader may be assigned ownership.</a:t>
            </a:r>
          </a:p>
          <a:p>
            <a:r>
              <a:rPr lang="en-US"/>
              <a:t>Group: In addition to the privileges assigned to an owner, a named group of users may also be granted access rights, such that membership in the group is sufficient to exercise these access rights. In most schemes, a user may belong to multiple groups.</a:t>
            </a:r>
          </a:p>
          <a:p>
            <a:r>
              <a:rPr lang="en-US"/>
              <a:t>World: The least amount of access is granted to users who are able to access the system but are not included in the categories owner and group for this resource.</a:t>
            </a:r>
          </a:p>
        </p:txBody>
      </p:sp>
    </p:spTree>
    <p:extLst>
      <p:ext uri="{BB962C8B-B14F-4D97-AF65-F5344CB8AC3E}">
        <p14:creationId xmlns:p14="http://schemas.microsoft.com/office/powerpoint/2010/main" val="1729607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FFB91D"/>
                </a:solidFill>
              </a:rPr>
              <a:t>Object</a:t>
            </a:r>
          </a:p>
        </p:txBody>
      </p:sp>
      <p:sp>
        <p:nvSpPr>
          <p:cNvPr id="3" name="Content Placeholder 2"/>
          <p:cNvSpPr>
            <a:spLocks noGrp="1"/>
          </p:cNvSpPr>
          <p:nvPr>
            <p:ph idx="1"/>
          </p:nvPr>
        </p:nvSpPr>
        <p:spPr/>
        <p:txBody>
          <a:bodyPr>
            <a:normAutofit/>
          </a:bodyPr>
          <a:lstStyle/>
          <a:p>
            <a:r>
              <a:rPr lang="en-US"/>
              <a:t>An object is a resource to which access is controlled. In general, an object is an entity used to contain and/or receive information. </a:t>
            </a:r>
          </a:p>
          <a:p>
            <a:r>
              <a:rPr lang="en-US"/>
              <a:t>Examples include records, blocks, pages, segments, files, portions of files, directories, directory trees, mailboxes, messages, and programs. Some access control systems also encompass bits, bytes, words, processors, communication ports, clocks, and network nodes.</a:t>
            </a:r>
          </a:p>
        </p:txBody>
      </p:sp>
    </p:spTree>
    <p:extLst>
      <p:ext uri="{BB962C8B-B14F-4D97-AF65-F5344CB8AC3E}">
        <p14:creationId xmlns:p14="http://schemas.microsoft.com/office/powerpoint/2010/main" val="2831489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rgbClr val="FFB91D"/>
                </a:solidFill>
              </a:rPr>
              <a:t>Types of Access Rights</a:t>
            </a:r>
          </a:p>
        </p:txBody>
      </p:sp>
      <p:sp>
        <p:nvSpPr>
          <p:cNvPr id="3" name="Content Placeholder 2"/>
          <p:cNvSpPr>
            <a:spLocks noGrp="1"/>
          </p:cNvSpPr>
          <p:nvPr>
            <p:ph idx="1"/>
          </p:nvPr>
        </p:nvSpPr>
        <p:spPr/>
        <p:txBody>
          <a:bodyPr>
            <a:normAutofit fontScale="85000" lnSpcReduction="20000"/>
          </a:bodyPr>
          <a:lstStyle/>
          <a:p>
            <a:pPr marL="0" indent="0">
              <a:buNone/>
            </a:pPr>
            <a:r>
              <a:rPr lang="en-US"/>
              <a:t>An access right describes the way in which a subject may access an object. Access rights could include the following:</a:t>
            </a:r>
          </a:p>
          <a:p>
            <a:r>
              <a:rPr lang="en-US" b="1"/>
              <a:t>Read: </a:t>
            </a:r>
            <a:r>
              <a:rPr lang="en-US"/>
              <a:t>User may view information in a system resource (e.g., a file, selected records in a file, selected fields within a record, or some combination). Read access includes the ability to copy or print.</a:t>
            </a:r>
          </a:p>
          <a:p>
            <a:r>
              <a:rPr lang="en-US" b="1"/>
              <a:t>Write: </a:t>
            </a:r>
            <a:r>
              <a:rPr lang="en-US"/>
              <a:t>User may add, modify, or delete data in system resource (e.g., files, records, programs). Write access includes read access.</a:t>
            </a:r>
          </a:p>
          <a:p>
            <a:r>
              <a:rPr lang="en-US" b="1"/>
              <a:t>Execute: </a:t>
            </a:r>
            <a:r>
              <a:rPr lang="en-US"/>
              <a:t>User may execute specified programs.</a:t>
            </a:r>
          </a:p>
          <a:p>
            <a:r>
              <a:rPr lang="en-US" b="1"/>
              <a:t>Delete: </a:t>
            </a:r>
            <a:r>
              <a:rPr lang="en-US"/>
              <a:t>User may delete certain system resources, such as files or records.</a:t>
            </a:r>
          </a:p>
          <a:p>
            <a:r>
              <a:rPr lang="en-US" b="1"/>
              <a:t>Create: </a:t>
            </a:r>
            <a:r>
              <a:rPr lang="en-US"/>
              <a:t>User may create new files, records, or fields.</a:t>
            </a:r>
          </a:p>
          <a:p>
            <a:r>
              <a:rPr lang="en-US" b="1"/>
              <a:t>Search: </a:t>
            </a:r>
            <a:r>
              <a:rPr lang="en-US"/>
              <a:t>User may list the files in a directory or otherwise search the directory.</a:t>
            </a:r>
          </a:p>
        </p:txBody>
      </p:sp>
    </p:spTree>
    <p:extLst>
      <p:ext uri="{BB962C8B-B14F-4D97-AF65-F5344CB8AC3E}">
        <p14:creationId xmlns:p14="http://schemas.microsoft.com/office/powerpoint/2010/main" val="3857538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152400"/>
            <a:ext cx="8229600" cy="1600200"/>
          </a:xfrm>
        </p:spPr>
        <p:txBody>
          <a:bodyPr wrap="square" numCol="1" anchorCtr="0" compatLnSpc="1">
            <a:prstTxWarp prst="textNoShape">
              <a:avLst/>
            </a:prstTxWarp>
            <a:normAutofit/>
          </a:bodyPr>
          <a:lstStyle/>
          <a:p>
            <a:pPr eaLnBrk="1" hangingPunct="1">
              <a:defRPr/>
            </a:pPr>
            <a:r>
              <a:rPr lang="en-US" b="1">
                <a:solidFill>
                  <a:srgbClr val="FFB91D"/>
                </a:solidFill>
              </a:rPr>
              <a:t>Discretionary </a:t>
            </a:r>
            <a:r>
              <a:rPr lang="en-GB" b="1">
                <a:solidFill>
                  <a:srgbClr val="FFB91D"/>
                </a:solidFill>
              </a:rPr>
              <a:t>Access Control (DAC) </a:t>
            </a:r>
            <a:endParaRPr lang="en-US" b="1">
              <a:solidFill>
                <a:srgbClr val="FFB91D"/>
              </a:solidFill>
            </a:endParaRPr>
          </a:p>
        </p:txBody>
      </p:sp>
      <p:sp>
        <p:nvSpPr>
          <p:cNvPr id="225283" name="Rectangle 3"/>
          <p:cNvSpPr>
            <a:spLocks noGrp="1" noChangeArrowheads="1"/>
          </p:cNvSpPr>
          <p:nvPr>
            <p:ph idx="1"/>
          </p:nvPr>
        </p:nvSpPr>
        <p:spPr>
          <a:xfrm>
            <a:off x="457200" y="2168085"/>
            <a:ext cx="8229600" cy="4683968"/>
          </a:xfrm>
        </p:spPr>
        <p:txBody>
          <a:bodyPr wrap="square" numCol="1" anchor="t" anchorCtr="0" compatLnSpc="1">
            <a:prstTxWarp prst="textNoShape">
              <a:avLst/>
            </a:prstTxWarp>
          </a:bodyPr>
          <a:lstStyle/>
          <a:p>
            <a:pPr eaLnBrk="1" hangingPunct="1">
              <a:buSzPct val="120000"/>
              <a:defRPr/>
            </a:pPr>
            <a:r>
              <a:rPr lang="en-US">
                <a:effectLst>
                  <a:outerShdw blurRad="38100" dist="38100" dir="2700000" algn="tl">
                    <a:srgbClr val="0064E2"/>
                  </a:outerShdw>
                </a:effectLst>
              </a:rPr>
              <a:t>Scheme in which an entity may be granted access rights that permit the entity, by its own violation, to enable another entity to access some resource</a:t>
            </a:r>
          </a:p>
          <a:p>
            <a:pPr marL="342900" lvl="1" indent="-342900">
              <a:buSzPct val="120000"/>
              <a:buFont typeface="Arial" pitchFamily="34" charset="0"/>
              <a:buChar char="•"/>
              <a:defRPr/>
            </a:pPr>
            <a:r>
              <a:rPr lang="en-US" sz="2400">
                <a:effectLst>
                  <a:outerShdw blurRad="38100" dist="38100" dir="2700000" algn="tl">
                    <a:srgbClr val="0064E2"/>
                  </a:outerShdw>
                </a:effectLst>
              </a:rPr>
              <a:t>Often provided using an access matrix</a:t>
            </a:r>
          </a:p>
          <a:p>
            <a:pPr marL="1028700" lvl="3" indent="-342900" eaLnBrk="1" hangingPunct="1">
              <a:defRPr/>
            </a:pPr>
            <a:r>
              <a:rPr lang="en-US" sz="2000">
                <a:effectLst>
                  <a:outerShdw blurRad="38100" dist="38100" dir="2700000" algn="tl">
                    <a:srgbClr val="0064E2"/>
                  </a:outerShdw>
                </a:effectLst>
              </a:rPr>
              <a:t>One dimension consists of identified subjects that may attempt data access to the resources</a:t>
            </a:r>
          </a:p>
          <a:p>
            <a:pPr marL="1028700" lvl="3" indent="-342900" eaLnBrk="1" hangingPunct="1">
              <a:defRPr/>
            </a:pPr>
            <a:r>
              <a:rPr lang="en-US" sz="2000">
                <a:effectLst>
                  <a:outerShdw blurRad="38100" dist="38100" dir="2700000" algn="tl">
                    <a:srgbClr val="0064E2"/>
                  </a:outerShdw>
                </a:effectLst>
              </a:rPr>
              <a:t>The other dimension lists the objects that may be accessed</a:t>
            </a:r>
          </a:p>
          <a:p>
            <a:pPr marL="342900" lvl="1" indent="-342900">
              <a:buSzPct val="120000"/>
              <a:buFont typeface="Arial" pitchFamily="34" charset="0"/>
              <a:buChar char="•"/>
              <a:defRPr/>
            </a:pPr>
            <a:r>
              <a:rPr lang="en-US" sz="2400">
                <a:effectLst>
                  <a:outerShdw blurRad="38100" dist="38100" dir="2700000" algn="tl">
                    <a:srgbClr val="0064E2"/>
                  </a:outerShdw>
                </a:effectLst>
              </a:rPr>
              <a:t>Each entry in the matrix indicates the access rights of a particular subject for a particular object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2.pdf"/>
          <p:cNvPicPr>
            <a:picLocks noChangeAspect="1"/>
          </p:cNvPicPr>
          <p:nvPr/>
        </p:nvPicPr>
        <p:blipFill rotWithShape="1">
          <a:blip r:embed="rId3">
            <a:extLst>
              <a:ext uri="{28A0092B-C50C-407E-A947-70E740481C1C}">
                <a14:useLocalDpi xmlns:a14="http://schemas.microsoft.com/office/drawing/2010/main" val="0"/>
              </a:ext>
            </a:extLst>
          </a:blip>
          <a:srcRect l="17332" t="2002" r="35292" b="59971"/>
          <a:stretch/>
        </p:blipFill>
        <p:spPr>
          <a:xfrm>
            <a:off x="179512" y="764704"/>
            <a:ext cx="8820472" cy="5470867"/>
          </a:xfrm>
          <a:prstGeom prst="rect">
            <a:avLst/>
          </a:prstGeom>
          <a:solidFill>
            <a:schemeClr val="tx1"/>
          </a:solidFill>
        </p:spPr>
      </p:pic>
      <p:sp>
        <p:nvSpPr>
          <p:cNvPr id="2" name="TextBox 1"/>
          <p:cNvSpPr txBox="1"/>
          <p:nvPr/>
        </p:nvSpPr>
        <p:spPr>
          <a:xfrm>
            <a:off x="1403648" y="5733256"/>
            <a:ext cx="8820472" cy="646331"/>
          </a:xfrm>
          <a:prstGeom prst="rect">
            <a:avLst/>
          </a:prstGeom>
          <a:noFill/>
        </p:spPr>
        <p:txBody>
          <a:bodyPr wrap="square" rtlCol="0">
            <a:spAutoFit/>
          </a:bodyPr>
          <a:lstStyle/>
          <a:p>
            <a:r>
              <a:rPr lang="en-US" b="1">
                <a:solidFill>
                  <a:schemeClr val="bg1"/>
                </a:solidFill>
              </a:rPr>
              <a:t>		Figure 4.2 Example of Access Control Structures</a:t>
            </a:r>
          </a:p>
          <a:p>
            <a:endParaRPr lang="en-US"/>
          </a:p>
        </p:txBody>
      </p:sp>
    </p:spTree>
  </p:cSld>
  <p:clrMapOvr>
    <a:masterClrMapping/>
  </p:clrMapOvr>
  <p:transition spd="med">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00608" y="44624"/>
            <a:ext cx="8030339" cy="6957392"/>
          </a:xfrm>
          <a:prstGeom prst="rect">
            <a:avLst/>
          </a:prstGeom>
        </p:spPr>
      </p:pic>
      <p:sp>
        <p:nvSpPr>
          <p:cNvPr id="4" name="Rectangle 3"/>
          <p:cNvSpPr/>
          <p:nvPr/>
        </p:nvSpPr>
        <p:spPr>
          <a:xfrm>
            <a:off x="6084168" y="476672"/>
            <a:ext cx="3059832" cy="3170099"/>
          </a:xfrm>
          <a:prstGeom prst="rect">
            <a:avLst/>
          </a:prstGeom>
        </p:spPr>
        <p:txBody>
          <a:bodyPr wrap="square">
            <a:spAutoFit/>
          </a:bodyPr>
          <a:lstStyle/>
          <a:p>
            <a:pPr algn="ctr"/>
            <a:r>
              <a:rPr lang="en-US" sz="4000">
                <a:latin typeface="+mn-lt"/>
              </a:rPr>
              <a:t>Table 4.2  </a:t>
            </a:r>
          </a:p>
          <a:p>
            <a:pPr algn="ctr"/>
            <a:endParaRPr lang="en-US" sz="3200">
              <a:latin typeface="+mn-lt"/>
            </a:endParaRPr>
          </a:p>
          <a:p>
            <a:pPr algn="ctr"/>
            <a:r>
              <a:rPr lang="en-US" sz="3200">
                <a:latin typeface="+mn-lt"/>
              </a:rPr>
              <a:t>Authorization Table </a:t>
            </a:r>
          </a:p>
          <a:p>
            <a:pPr algn="ctr"/>
            <a:r>
              <a:rPr lang="en-US" sz="3200">
                <a:latin typeface="+mn-lt"/>
              </a:rPr>
              <a:t>for Files in Figure 4.2 </a:t>
            </a:r>
          </a:p>
        </p:txBody>
      </p:sp>
      <p:sp>
        <p:nvSpPr>
          <p:cNvPr id="2" name="TextBox 1"/>
          <p:cNvSpPr txBox="1"/>
          <p:nvPr/>
        </p:nvSpPr>
        <p:spPr>
          <a:xfrm>
            <a:off x="6129328" y="6309320"/>
            <a:ext cx="2763151" cy="261610"/>
          </a:xfrm>
          <a:prstGeom prst="rect">
            <a:avLst/>
          </a:prstGeom>
          <a:noFill/>
        </p:spPr>
        <p:txBody>
          <a:bodyPr wrap="square" rtlCol="0">
            <a:spAutoFit/>
          </a:bodyPr>
          <a:lstStyle/>
          <a:p>
            <a:r>
              <a:rPr lang="en-US" sz="1100">
                <a:latin typeface="+mn-lt"/>
              </a:rPr>
              <a:t>(Table is on page 113 in the textbook)</a:t>
            </a:r>
          </a:p>
        </p:txBody>
      </p:sp>
    </p:spTree>
  </p:cSld>
  <p:clrMapOvr>
    <a:masterClrMapping/>
  </p:clrMapOvr>
  <p:transition spd="med">
    <p:pull dir="ld"/>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80728"/>
          </a:xfrm>
        </p:spPr>
        <p:txBody>
          <a:bodyPr/>
          <a:lstStyle/>
          <a:p>
            <a:pPr>
              <a:defRPr/>
            </a:pPr>
            <a:r>
              <a:rPr lang="en-US" sz="4800" b="1">
                <a:solidFill>
                  <a:srgbClr val="FFB91D"/>
                </a:solidFill>
              </a:rPr>
              <a:t>Role-based Access Control</a:t>
            </a:r>
          </a:p>
        </p:txBody>
      </p:sp>
      <p:sp>
        <p:nvSpPr>
          <p:cNvPr id="3" name="Content Placeholder 2"/>
          <p:cNvSpPr>
            <a:spLocks noGrp="1"/>
          </p:cNvSpPr>
          <p:nvPr>
            <p:ph idx="1"/>
          </p:nvPr>
        </p:nvSpPr>
        <p:spPr/>
        <p:txBody>
          <a:bodyPr/>
          <a:lstStyle/>
          <a:p>
            <a:r>
              <a:rPr lang="en-US"/>
              <a:t>Traditional DAC systems define the access rights of individual users and groups of users. In contrast, RBAC is based on the roles that users assume in a system rather than the user’s identity. Typically, RBAC models define a role as a job function within an organization. RBAC systems assign access rights to roles instead of individual users. In turn, users are assigned to different roles, either statically or dynamically, according to their responsibilities.</a:t>
            </a:r>
          </a:p>
        </p:txBody>
      </p:sp>
    </p:spTree>
    <p:extLst>
      <p:ext uri="{BB962C8B-B14F-4D97-AF65-F5344CB8AC3E}">
        <p14:creationId xmlns:p14="http://schemas.microsoft.com/office/powerpoint/2010/main" val="39754025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3800" b="6951"/>
          <a:stretch/>
        </p:blipFill>
        <p:spPr>
          <a:xfrm>
            <a:off x="1730664" y="155267"/>
            <a:ext cx="5577640" cy="6442085"/>
          </a:xfrm>
          <a:prstGeom prst="rect">
            <a:avLst/>
          </a:prstGeom>
          <a:solidFill>
            <a:schemeClr val="tx1"/>
          </a:solidFill>
        </p:spPr>
      </p:pic>
    </p:spTree>
  </p:cSld>
  <p:clrMapOvr>
    <a:masterClrMapping/>
  </p:clrMapOvr>
  <p:transition spd="med">
    <p:pull dir="d"/>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l="3105" t="2001" b="3567"/>
          <a:stretch/>
        </p:blipFill>
        <p:spPr>
          <a:xfrm>
            <a:off x="2082212" y="153273"/>
            <a:ext cx="5134852" cy="6476127"/>
          </a:xfrm>
          <a:prstGeom prst="rect">
            <a:avLst/>
          </a:prstGeom>
          <a:solidFill>
            <a:schemeClr val="tx1"/>
          </a:solidFill>
        </p:spPr>
      </p:pic>
    </p:spTree>
  </p:cSld>
  <p:clrMapOvr>
    <a:masterClrMapping/>
  </p:clrMapOvr>
  <p:transition spd="med">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a:xfrm>
            <a:off x="685800" y="609601"/>
            <a:ext cx="7772400" cy="2819399"/>
          </a:xfrm>
        </p:spPr>
        <p:txBody>
          <a:bodyPr/>
          <a:lstStyle/>
          <a:p>
            <a:pPr algn="ctr"/>
            <a:r>
              <a:rPr lang="en-US" b="1">
                <a:solidFill>
                  <a:srgbClr val="FFB91D"/>
                </a:solidFill>
              </a:rPr>
              <a:t>Chapter 4</a:t>
            </a:r>
          </a:p>
        </p:txBody>
      </p:sp>
      <p:sp>
        <p:nvSpPr>
          <p:cNvPr id="13" name="Subtitle 12"/>
          <p:cNvSpPr>
            <a:spLocks noGrp="1"/>
          </p:cNvSpPr>
          <p:nvPr>
            <p:ph type="subTitle" idx="1"/>
          </p:nvPr>
        </p:nvSpPr>
        <p:spPr>
          <a:xfrm>
            <a:off x="1331640" y="3613203"/>
            <a:ext cx="6400800" cy="1219200"/>
          </a:xfrm>
        </p:spPr>
        <p:txBody>
          <a:bodyPr>
            <a:normAutofit/>
          </a:bodyPr>
          <a:lstStyle/>
          <a:p>
            <a:pPr eaLnBrk="0" hangingPunct="0"/>
            <a:r>
              <a:rPr kumimoji="1" lang="en-GB" altLang="en-US" sz="4400" b="1">
                <a:solidFill>
                  <a:schemeClr val="tx2"/>
                </a:solidFill>
                <a:effectLst>
                  <a:outerShdw blurRad="38100" dist="38100" dir="2700000" algn="tl">
                    <a:srgbClr val="000000"/>
                  </a:outerShdw>
                </a:effectLst>
              </a:rPr>
              <a:t>Access Control</a:t>
            </a:r>
            <a:endParaRPr kumimoji="1" lang="en-US" altLang="en-US" sz="4400" b="1">
              <a:solidFill>
                <a:schemeClr val="tx2"/>
              </a:solidFill>
              <a:effectLst>
                <a:outerShdw blurRad="38100" dist="38100" dir="2700000" algn="tl">
                  <a:srgbClr val="000000"/>
                </a:outerShdw>
              </a:effectLst>
            </a:endParaRPr>
          </a:p>
        </p:txBody>
      </p:sp>
      <p:sp>
        <p:nvSpPr>
          <p:cNvPr id="7" name="TextBox 6"/>
          <p:cNvSpPr txBox="1"/>
          <p:nvPr/>
        </p:nvSpPr>
        <p:spPr>
          <a:xfrm>
            <a:off x="4644935" y="1979452"/>
            <a:ext cx="184666" cy="369332"/>
          </a:xfrm>
          <a:prstGeom prst="rect">
            <a:avLst/>
          </a:prstGeom>
          <a:noFill/>
        </p:spPr>
        <p:txBody>
          <a:bodyPr wrap="none" rtlCol="0">
            <a:spAutoFit/>
          </a:bodyPr>
          <a:lstStyle/>
          <a:p>
            <a:endParaRPr lang="en-US">
              <a:solidFill>
                <a:prstClr val="white"/>
              </a:solidFill>
              <a:latin typeface="Arial" pitchFamily="-107" charset="0"/>
            </a:endParaRPr>
          </a:p>
        </p:txBody>
      </p:sp>
    </p:spTree>
    <p:extLst>
      <p:ext uri="{BB962C8B-B14F-4D97-AF65-F5344CB8AC3E}">
        <p14:creationId xmlns:p14="http://schemas.microsoft.com/office/powerpoint/2010/main" val="35025290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sz="4800" b="1">
                <a:solidFill>
                  <a:srgbClr val="FFB91D"/>
                </a:solidFill>
              </a:rPr>
              <a:t>Attribute-Based Access Control (ABAC)</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1845817"/>
              </p:ext>
            </p:extLst>
          </p:nvPr>
        </p:nvGraphicFramePr>
        <p:xfrm>
          <a:off x="457200" y="1600200"/>
          <a:ext cx="8229600" cy="48531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00434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6">
                    <a:lumMod val="40000"/>
                    <a:lumOff val="60000"/>
                  </a:schemeClr>
                </a:solidFill>
              </a:rPr>
              <a:t>Attribute-Based Access Control (ABAC)</a:t>
            </a:r>
            <a:endParaRPr lang="en-US"/>
          </a:p>
        </p:txBody>
      </p:sp>
      <p:sp>
        <p:nvSpPr>
          <p:cNvPr id="3" name="Content Placeholder 2"/>
          <p:cNvSpPr>
            <a:spLocks noGrp="1"/>
          </p:cNvSpPr>
          <p:nvPr>
            <p:ph idx="1"/>
          </p:nvPr>
        </p:nvSpPr>
        <p:spPr/>
        <p:txBody>
          <a:bodyPr>
            <a:normAutofit fontScale="85000" lnSpcReduction="10000"/>
          </a:bodyPr>
          <a:lstStyle/>
          <a:p>
            <a:r>
              <a:rPr lang="en-US"/>
              <a:t>A relatively recent development in access control technology is the attribute-based access control (ABAC) model. An ABAC model can define authorizations that express conditions on properties of both the resource and the subject. </a:t>
            </a:r>
          </a:p>
          <a:p>
            <a:r>
              <a:rPr lang="en-US"/>
              <a:t>For example, consider a configuration in which each resource has an attribute that identifies the subject that created the resource. Then, a single access rule can specify the ownership privilege for all the creators of every resource.</a:t>
            </a:r>
          </a:p>
          <a:p>
            <a:endParaRPr lang="en-US"/>
          </a:p>
          <a:p>
            <a:r>
              <a:rPr lang="en-US"/>
              <a:t>There are three key elements to an ABAC model: attributes, which are defined for entities in a configuration; a policy model, which defines the ABAC policies; and the architecture model, which applies to policies that enforce access control.</a:t>
            </a:r>
          </a:p>
        </p:txBody>
      </p:sp>
    </p:spTree>
    <p:extLst>
      <p:ext uri="{BB962C8B-B14F-4D97-AF65-F5344CB8AC3E}">
        <p14:creationId xmlns:p14="http://schemas.microsoft.com/office/powerpoint/2010/main" val="41242292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0"/>
            <a:ext cx="8229600" cy="1340768"/>
          </a:xfrm>
        </p:spPr>
        <p:txBody>
          <a:bodyPr>
            <a:normAutofit/>
          </a:bodyPr>
          <a:lstStyle/>
          <a:p>
            <a:pPr>
              <a:defRPr/>
            </a:pPr>
            <a:r>
              <a:rPr lang="en-US" sz="4800" b="1">
                <a:solidFill>
                  <a:srgbClr val="FFB91D"/>
                </a:solidFill>
              </a:rPr>
              <a:t>ABAC Model: Attributes</a:t>
            </a:r>
          </a:p>
        </p:txBody>
      </p:sp>
      <p:graphicFrame>
        <p:nvGraphicFramePr>
          <p:cNvPr id="18" name="Content Placeholder 17"/>
          <p:cNvGraphicFramePr>
            <a:graphicFrameLocks noGrp="1"/>
          </p:cNvGraphicFramePr>
          <p:nvPr>
            <p:ph idx="1"/>
            <p:extLst>
              <p:ext uri="{D42A27DB-BD31-4B8C-83A1-F6EECF244321}">
                <p14:modId xmlns:p14="http://schemas.microsoft.com/office/powerpoint/2010/main" val="1519495478"/>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defRPr/>
            </a:pPr>
            <a:r>
              <a:rPr lang="en-US" sz="4800" b="1">
                <a:solidFill>
                  <a:srgbClr val="FFB91D"/>
                </a:solidFill>
              </a:rPr>
              <a:t>Identity Management</a:t>
            </a:r>
          </a:p>
        </p:txBody>
      </p:sp>
      <p:sp>
        <p:nvSpPr>
          <p:cNvPr id="3" name="Content Placeholder 2"/>
          <p:cNvSpPr>
            <a:spLocks noGrp="1"/>
          </p:cNvSpPr>
          <p:nvPr>
            <p:ph idx="1"/>
          </p:nvPr>
        </p:nvSpPr>
        <p:spPr>
          <a:xfrm>
            <a:off x="457200" y="2057400"/>
            <a:ext cx="8229600" cy="4419600"/>
          </a:xfrm>
        </p:spPr>
        <p:txBody>
          <a:bodyPr>
            <a:normAutofit/>
          </a:bodyPr>
          <a:lstStyle/>
          <a:p>
            <a:pPr>
              <a:defRPr/>
            </a:pPr>
            <a:r>
              <a:rPr lang="en-US"/>
              <a:t>Identity management is concerned with assigning attributes to a digital identity and connecting that digital identity to an individual or nonperson entity (NPE). The goal is to establish a trustworthy digital identity that is independent of a specific application or context.</a:t>
            </a:r>
          </a:p>
          <a:p>
            <a:pPr>
              <a:defRPr/>
            </a:pPr>
            <a:r>
              <a:rPr lang="en-US"/>
              <a:t>The traditional, and still most common, approach to access control for applications and programs is to create a digital representation of an identity for the specific use of the application or program.</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sz="4800" b="1">
                <a:solidFill>
                  <a:srgbClr val="FFB91D"/>
                </a:solidFill>
              </a:rPr>
              <a:t>Credential Management</a:t>
            </a:r>
          </a:p>
        </p:txBody>
      </p:sp>
      <p:sp>
        <p:nvSpPr>
          <p:cNvPr id="3" name="Content Placeholder 2"/>
          <p:cNvSpPr>
            <a:spLocks noGrp="1"/>
          </p:cNvSpPr>
          <p:nvPr>
            <p:ph idx="1"/>
          </p:nvPr>
        </p:nvSpPr>
        <p:spPr>
          <a:xfrm>
            <a:off x="457200" y="1600201"/>
            <a:ext cx="8229600" cy="4133056"/>
          </a:xfrm>
        </p:spPr>
        <p:txBody>
          <a:bodyPr>
            <a:normAutofit fontScale="62500" lnSpcReduction="20000"/>
          </a:bodyPr>
          <a:lstStyle/>
          <a:p>
            <a:pPr marL="0" indent="0">
              <a:buNone/>
            </a:pPr>
            <a:r>
              <a:rPr lang="en-US"/>
              <a:t>As mentioned, a credential is an object or data structure that authoritatively binds an identity (and, optionally, additional attributes) to a token possessed and controlled by a subscriber. Examples of credentials are smart cards, private/public cryptographic keys, and digital certificates. Credential management is the management of the life cycle of the credential. Credential management encompasses the following five logical components:</a:t>
            </a:r>
          </a:p>
          <a:p>
            <a:pPr marL="457200" indent="-457200">
              <a:buFont typeface="+mj-lt"/>
              <a:buAutoNum type="arabicPeriod"/>
            </a:pPr>
            <a:r>
              <a:rPr lang="en-US"/>
              <a:t>An authorized individual sponsors an individual or entity for a credential to establish the need for the credential. For example, a department supervisor sponsors a department employee.</a:t>
            </a:r>
          </a:p>
          <a:p>
            <a:pPr marL="457200" indent="-457200">
              <a:buFont typeface="+mj-lt"/>
              <a:buAutoNum type="arabicPeriod"/>
            </a:pPr>
            <a:r>
              <a:rPr lang="en-US"/>
              <a:t>The sponsored individual enrolls for the credential, a process which typically consists of identity proofing and the capture of biographic and biometric data. This step may also involve incorporating authoritative attribute data maintained by the identity management component.</a:t>
            </a:r>
          </a:p>
          <a:p>
            <a:pPr marL="457200" indent="-457200">
              <a:buFont typeface="+mj-lt"/>
              <a:buAutoNum type="arabicPeriod"/>
            </a:pPr>
            <a:r>
              <a:rPr lang="en-US"/>
              <a:t>A credential is produced. Depending on the credential type, production may involve encryption, the use of a digital signature, the production of a smartcard, or other functions.</a:t>
            </a:r>
          </a:p>
          <a:p>
            <a:pPr marL="457200" indent="-457200">
              <a:buFont typeface="+mj-lt"/>
              <a:buAutoNum type="arabicPeriod"/>
            </a:pPr>
            <a:r>
              <a:rPr lang="en-US"/>
              <a:t>The credential is issued to the individual or nonperson entities (NPE).</a:t>
            </a:r>
          </a:p>
          <a:p>
            <a:pPr marL="457200" indent="-457200">
              <a:buFont typeface="+mj-lt"/>
              <a:buAutoNum type="arabicPeriod"/>
            </a:pPr>
            <a:r>
              <a:rPr lang="en-US"/>
              <a:t>Finally, a credential must be maintained over its life cycle, which might include revocation, reissuance/replacement, re-enrollment, expiration, personal identification number (PIN) reset, suspension, or reinstatement.</a:t>
            </a:r>
          </a:p>
        </p:txBody>
      </p:sp>
    </p:spTree>
    <p:extLst>
      <p:ext uri="{BB962C8B-B14F-4D97-AF65-F5344CB8AC3E}">
        <p14:creationId xmlns:p14="http://schemas.microsoft.com/office/powerpoint/2010/main" val="17927501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96752"/>
          </a:xfrm>
        </p:spPr>
        <p:txBody>
          <a:bodyPr/>
          <a:lstStyle/>
          <a:p>
            <a:pPr>
              <a:defRPr/>
            </a:pPr>
            <a:r>
              <a:rPr lang="en-US" sz="4800" b="1">
                <a:solidFill>
                  <a:srgbClr val="FFB91D"/>
                </a:solidFill>
              </a:rPr>
              <a:t>Access Management</a:t>
            </a:r>
          </a:p>
        </p:txBody>
      </p:sp>
      <p:sp>
        <p:nvSpPr>
          <p:cNvPr id="3" name="Content Placeholder 2"/>
          <p:cNvSpPr>
            <a:spLocks noGrp="1"/>
          </p:cNvSpPr>
          <p:nvPr>
            <p:ph idx="1"/>
          </p:nvPr>
        </p:nvSpPr>
        <p:spPr>
          <a:xfrm>
            <a:off x="457200" y="1412776"/>
            <a:ext cx="8229600" cy="5141167"/>
          </a:xfrm>
        </p:spPr>
        <p:txBody>
          <a:bodyPr>
            <a:normAutofit fontScale="62500" lnSpcReduction="20000"/>
          </a:bodyPr>
          <a:lstStyle/>
          <a:p>
            <a:pPr marL="0" indent="0">
              <a:buNone/>
            </a:pPr>
            <a:r>
              <a:rPr lang="en-US"/>
              <a:t>The access management component deals with the management and control of the ways entities are granted access to resources. It covers both logical and physical access and may be internal to a system or an external element. The purpose of access management is to ensure that the proper identity verification is made when an individual attempts to access security-sensitive buildings, computer systems, or data. The access control function makes use of credentials presented by those requesting access and the digital identity of the requestor. Three support elements are needed for an enterprise-wide access control facility:</a:t>
            </a:r>
          </a:p>
          <a:p>
            <a:endParaRPr lang="en-US"/>
          </a:p>
          <a:p>
            <a:pPr marL="457200" indent="-457200">
              <a:buFont typeface="+mj-lt"/>
              <a:buAutoNum type="arabicPeriod"/>
            </a:pPr>
            <a:r>
              <a:rPr lang="en-US" b="1"/>
              <a:t>Resource management:</a:t>
            </a:r>
            <a:r>
              <a:rPr lang="en-US"/>
              <a:t> This element is concerned with defining rules for a resource that requires access control. The rules would include credential requirements and what user attributes, resource attributes, and environmental conditions are required for access to a given resource for a given function.</a:t>
            </a:r>
          </a:p>
          <a:p>
            <a:pPr marL="457200" indent="-457200">
              <a:buFont typeface="+mj-lt"/>
              <a:buAutoNum type="arabicPeriod"/>
            </a:pPr>
            <a:endParaRPr lang="en-US"/>
          </a:p>
          <a:p>
            <a:pPr marL="457200" indent="-457200">
              <a:buFont typeface="+mj-lt"/>
              <a:buAutoNum type="arabicPeriod"/>
            </a:pPr>
            <a:r>
              <a:rPr lang="en-US" b="1"/>
              <a:t>Privilege management: </a:t>
            </a:r>
            <a:r>
              <a:rPr lang="en-US"/>
              <a:t>This element is concerned with establishing and maintaining the entitlement or privilege attributes that comprise an individual’s access profile. These attributes represent features of an individual that can be used as the basis for determining access decisions to both physical and logical resources. Privileges are considered attributes that can be linked to digital identity.</a:t>
            </a:r>
          </a:p>
          <a:p>
            <a:pPr marL="457200" indent="-457200">
              <a:buFont typeface="+mj-lt"/>
              <a:buAutoNum type="arabicPeriod"/>
            </a:pPr>
            <a:endParaRPr lang="en-US"/>
          </a:p>
          <a:p>
            <a:pPr marL="457200" indent="-457200">
              <a:buFont typeface="+mj-lt"/>
              <a:buAutoNum type="arabicPeriod"/>
            </a:pPr>
            <a:r>
              <a:rPr lang="en-US" b="1"/>
              <a:t>Policy management: </a:t>
            </a:r>
            <a:r>
              <a:rPr lang="en-US"/>
              <a:t>This element governs what is allowable and unallowable in an access transaction. That is, given the identity and attributes of the requestor, the attributes of the resource or object, and environmental conditions, a policy specifies what actions this user can perform on this object.</a:t>
            </a:r>
          </a:p>
        </p:txBody>
      </p:sp>
    </p:spTree>
    <p:extLst>
      <p:ext uri="{BB962C8B-B14F-4D97-AF65-F5344CB8AC3E}">
        <p14:creationId xmlns:p14="http://schemas.microsoft.com/office/powerpoint/2010/main" val="14380510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552" y="1988840"/>
            <a:ext cx="8229600" cy="1600200"/>
          </a:xfrm>
        </p:spPr>
        <p:txBody>
          <a:bodyPr/>
          <a:lstStyle/>
          <a:p>
            <a:r>
              <a:rPr lang="en-US" b="1" i="1">
                <a:solidFill>
                  <a:srgbClr val="FFB91D"/>
                </a:solidFill>
              </a:rPr>
              <a:t>Thank You!</a:t>
            </a:r>
          </a:p>
        </p:txBody>
      </p:sp>
    </p:spTree>
    <p:extLst>
      <p:ext uri="{BB962C8B-B14F-4D97-AF65-F5344CB8AC3E}">
        <p14:creationId xmlns:p14="http://schemas.microsoft.com/office/powerpoint/2010/main" val="2928451612"/>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0" y="0"/>
            <a:ext cx="9144000" cy="1700808"/>
          </a:xfrm>
        </p:spPr>
        <p:txBody>
          <a:bodyPr/>
          <a:lstStyle/>
          <a:p>
            <a:pPr eaLnBrk="1" fontAlgn="auto" hangingPunct="1">
              <a:spcAft>
                <a:spcPts val="0"/>
              </a:spcAft>
              <a:defRPr/>
            </a:pPr>
            <a:r>
              <a:rPr lang="en-GB" b="1">
                <a:solidFill>
                  <a:srgbClr val="FFB91D"/>
                </a:solidFill>
              </a:rPr>
              <a:t>Access Control Definition</a:t>
            </a:r>
            <a:endParaRPr lang="en-AU" b="1">
              <a:solidFill>
                <a:srgbClr val="FFB91D"/>
              </a:solidFill>
            </a:endParaRPr>
          </a:p>
        </p:txBody>
      </p:sp>
      <p:sp>
        <p:nvSpPr>
          <p:cNvPr id="200707" name="Rectangle 3"/>
          <p:cNvSpPr>
            <a:spLocks noGrp="1" noChangeArrowheads="1"/>
          </p:cNvSpPr>
          <p:nvPr>
            <p:ph idx="1"/>
          </p:nvPr>
        </p:nvSpPr>
        <p:spPr>
          <a:xfrm>
            <a:off x="495300" y="1916832"/>
            <a:ext cx="8153400" cy="4464496"/>
          </a:xfrm>
        </p:spPr>
        <p:txBody>
          <a:bodyPr/>
          <a:lstStyle/>
          <a:p>
            <a:pPr eaLnBrk="1" fontAlgn="auto" hangingPunct="1">
              <a:spcAft>
                <a:spcPts val="0"/>
              </a:spcAft>
              <a:buFont typeface="Wingdings" pitchFamily="-107" charset="2"/>
              <a:buNone/>
              <a:defRPr/>
            </a:pPr>
            <a:r>
              <a:rPr lang="en-AU" sz="2800">
                <a:effectLst>
                  <a:outerShdw blurRad="38100" dist="38100" dir="2700000" algn="tl">
                    <a:srgbClr val="000000">
                      <a:alpha val="43137"/>
                    </a:srgbClr>
                  </a:outerShdw>
                </a:effectLst>
              </a:rPr>
              <a:t>RFC 4949 defines access control as:</a:t>
            </a:r>
          </a:p>
          <a:p>
            <a:pPr eaLnBrk="1" fontAlgn="auto" hangingPunct="1">
              <a:spcAft>
                <a:spcPts val="0"/>
              </a:spcAft>
              <a:buFont typeface="Wingdings" pitchFamily="-107" charset="2"/>
              <a:buNone/>
              <a:defRPr/>
            </a:pPr>
            <a:endParaRPr lang="en-AU" sz="280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a:effectLst>
                  <a:outerShdw blurRad="38100" dist="38100" dir="2700000" algn="tl">
                    <a:srgbClr val="000000">
                      <a:alpha val="43137"/>
                    </a:srgbClr>
                  </a:outerShdw>
                </a:effectLst>
              </a:rPr>
              <a:t>		“a process by which use of system resources is regulated according to a security policy and is permitted only by authorized entities (users, programs, processes, or other systems) according to that policy”</a:t>
            </a:r>
          </a:p>
          <a:p>
            <a:pPr eaLnBrk="1" fontAlgn="auto" hangingPunct="1">
              <a:spcAft>
                <a:spcPts val="0"/>
              </a:spcAft>
              <a:buFont typeface="Wingdings" pitchFamily="-107" charset="2"/>
              <a:buNone/>
              <a:defRPr/>
            </a:pPr>
            <a:endParaRPr lang="en-AU" sz="280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47232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4360" y="116632"/>
            <a:ext cx="9129639" cy="1508105"/>
          </a:xfrm>
          <a:prstGeom prst="rect">
            <a:avLst/>
          </a:prstGeom>
          <a:noFill/>
        </p:spPr>
        <p:txBody>
          <a:bodyPr wrap="square" rtlCol="0">
            <a:spAutoFit/>
          </a:bodyPr>
          <a:lstStyle/>
          <a:p>
            <a:pPr algn="ctr"/>
            <a:r>
              <a:rPr lang="en-US" sz="3200"/>
              <a:t>Table 4.1   </a:t>
            </a:r>
          </a:p>
          <a:p>
            <a:endParaRPr lang="en-US"/>
          </a:p>
          <a:p>
            <a:pPr algn="ctr"/>
            <a:r>
              <a:rPr lang="en-US" sz="2400"/>
              <a:t>Access Control Security Requirements   ( SP 800-171)</a:t>
            </a:r>
          </a:p>
          <a:p>
            <a:endParaRPr lang="en-US"/>
          </a:p>
        </p:txBody>
      </p:sp>
      <p:pic>
        <p:nvPicPr>
          <p:cNvPr id="2" name="Picture 1"/>
          <p:cNvPicPr>
            <a:picLocks noChangeAspect="1"/>
          </p:cNvPicPr>
          <p:nvPr/>
        </p:nvPicPr>
        <p:blipFill>
          <a:blip r:embed="rId3"/>
          <a:stretch>
            <a:fillRect/>
          </a:stretch>
        </p:blipFill>
        <p:spPr>
          <a:xfrm>
            <a:off x="179512" y="1772816"/>
            <a:ext cx="8881436" cy="1427766"/>
          </a:xfrm>
          <a:prstGeom prst="rect">
            <a:avLst/>
          </a:prstGeom>
        </p:spPr>
      </p:pic>
    </p:spTree>
    <p:extLst>
      <p:ext uri="{BB962C8B-B14F-4D97-AF65-F5344CB8AC3E}">
        <p14:creationId xmlns:p14="http://schemas.microsoft.com/office/powerpoint/2010/main" val="59206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lstStyle/>
          <a:p>
            <a:pPr eaLnBrk="1" fontAlgn="auto" hangingPunct="1">
              <a:spcAft>
                <a:spcPts val="0"/>
              </a:spcAft>
              <a:defRPr/>
            </a:pPr>
            <a:r>
              <a:rPr lang="en-GB" b="1">
                <a:solidFill>
                  <a:srgbClr val="FFB91D"/>
                </a:solidFill>
              </a:rPr>
              <a:t>Access Control Principles</a:t>
            </a:r>
            <a:endParaRPr lang="en-AU" b="1">
              <a:solidFill>
                <a:srgbClr val="FFB91D"/>
              </a:solidFill>
            </a:endParaRPr>
          </a:p>
        </p:txBody>
      </p:sp>
      <p:sp>
        <p:nvSpPr>
          <p:cNvPr id="200707" name="Rectangle 3"/>
          <p:cNvSpPr>
            <a:spLocks noGrp="1" noChangeArrowheads="1"/>
          </p:cNvSpPr>
          <p:nvPr>
            <p:ph idx="1"/>
          </p:nvPr>
        </p:nvSpPr>
        <p:spPr>
          <a:xfrm>
            <a:off x="457200" y="1916832"/>
            <a:ext cx="8229600" cy="4525963"/>
          </a:xfrm>
        </p:spPr>
        <p:txBody>
          <a:bodyPr/>
          <a:lstStyle/>
          <a:p>
            <a:pPr>
              <a:defRPr/>
            </a:pPr>
            <a:r>
              <a:rPr lang="en-AU" sz="2800">
                <a:effectLst>
                  <a:outerShdw blurRad="38100" dist="38100" dir="2700000" algn="tl">
                    <a:srgbClr val="000000">
                      <a:alpha val="43137"/>
                    </a:srgbClr>
                  </a:outerShdw>
                </a:effectLst>
              </a:rPr>
              <a:t>In a broad sense, all of computer security is concerned with access control</a:t>
            </a:r>
          </a:p>
          <a:p>
            <a:pPr eaLnBrk="1" fontAlgn="auto" hangingPunct="1">
              <a:spcAft>
                <a:spcPts val="0"/>
              </a:spcAft>
              <a:buFont typeface="Wingdings" pitchFamily="-107" charset="2"/>
              <a:buNone/>
              <a:defRPr/>
            </a:pPr>
            <a:endParaRPr lang="en-AU" sz="2800">
              <a:effectLst>
                <a:outerShdw blurRad="38100" dist="38100" dir="2700000" algn="tl">
                  <a:srgbClr val="000000">
                    <a:alpha val="43137"/>
                  </a:srgbClr>
                </a:outerShdw>
              </a:effectLst>
            </a:endParaRPr>
          </a:p>
          <a:p>
            <a:pPr>
              <a:defRPr/>
            </a:pPr>
            <a:r>
              <a:rPr lang="en-AU" sz="2800">
                <a:effectLst>
                  <a:outerShdw blurRad="38100" dist="38100" dir="2700000" algn="tl">
                    <a:srgbClr val="000000">
                      <a:alpha val="43137"/>
                    </a:srgbClr>
                  </a:outerShdw>
                </a:effectLst>
              </a:rPr>
              <a:t>RFC 4949 defines computer security as:</a:t>
            </a:r>
            <a:endParaRPr lang="en-AU" sz="1600">
              <a:effectLst>
                <a:outerShdw blurRad="38100" dist="38100" dir="2700000" algn="tl">
                  <a:srgbClr val="000000">
                    <a:alpha val="43137"/>
                  </a:srgbClr>
                </a:outerShdw>
              </a:effectLst>
            </a:endParaRPr>
          </a:p>
          <a:p>
            <a:pPr>
              <a:defRPr/>
            </a:pPr>
            <a:endParaRPr lang="en-AU" sz="160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a:effectLst>
                  <a:outerShdw blurRad="38100" dist="38100" dir="2700000" algn="tl">
                    <a:srgbClr val="000000">
                      <a:alpha val="43137"/>
                    </a:srgbClr>
                  </a:outerShdw>
                </a:effectLst>
              </a:rPr>
              <a:t>		“measures that implement and assure security services in a computer system, particularly those that assure access control service”</a:t>
            </a:r>
          </a:p>
          <a:p>
            <a:pPr eaLnBrk="1" fontAlgn="auto" hangingPunct="1">
              <a:spcAft>
                <a:spcPts val="0"/>
              </a:spcAft>
              <a:buFont typeface="Wingdings" pitchFamily="-107" charset="2"/>
              <a:buNone/>
              <a:defRPr/>
            </a:pPr>
            <a:endParaRPr lang="en-AU" sz="280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8089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80728"/>
          </a:xfrm>
        </p:spPr>
        <p:txBody>
          <a:bodyPr/>
          <a:lstStyle/>
          <a:p>
            <a:pPr>
              <a:defRPr/>
            </a:pPr>
            <a:r>
              <a:rPr lang="en-US" b="1">
                <a:solidFill>
                  <a:srgbClr val="FFB91D"/>
                </a:solidFill>
              </a:rPr>
              <a:t>Access Control Context</a:t>
            </a:r>
          </a:p>
        </p:txBody>
      </p:sp>
      <p:sp>
        <p:nvSpPr>
          <p:cNvPr id="3" name="Content Placeholder 2"/>
          <p:cNvSpPr>
            <a:spLocks noGrp="1"/>
          </p:cNvSpPr>
          <p:nvPr>
            <p:ph idx="1"/>
          </p:nvPr>
        </p:nvSpPr>
        <p:spPr>
          <a:xfrm>
            <a:off x="457200" y="980728"/>
            <a:ext cx="8229600" cy="5616624"/>
          </a:xfrm>
        </p:spPr>
        <p:txBody>
          <a:bodyPr>
            <a:normAutofit fontScale="77500" lnSpcReduction="20000"/>
          </a:bodyPr>
          <a:lstStyle/>
          <a:p>
            <a:pPr marL="0" indent="0">
              <a:buNone/>
            </a:pPr>
            <a:r>
              <a:rPr lang="en-US"/>
              <a:t>In addition to access control, this context involves the following entities and functions:</a:t>
            </a:r>
          </a:p>
          <a:p>
            <a:r>
              <a:rPr lang="en-US" b="1"/>
              <a:t>Authentication: </a:t>
            </a:r>
            <a:r>
              <a:rPr lang="en-US"/>
              <a:t>Verification that the credentials of a user or other system entity are valid.</a:t>
            </a:r>
          </a:p>
          <a:p>
            <a:r>
              <a:rPr lang="en-US" b="1"/>
              <a:t>Authorization: </a:t>
            </a:r>
            <a:r>
              <a:rPr lang="en-US"/>
              <a:t>The granting of a right or permission to a system entity to access a system resource. This function determines who is trusted for a given purpose.</a:t>
            </a:r>
          </a:p>
          <a:p>
            <a:r>
              <a:rPr lang="en-US" b="1"/>
              <a:t>Audit: </a:t>
            </a:r>
            <a:r>
              <a:rPr lang="en-US"/>
              <a:t>An independent review and examination of system records and activities in order to test for adequacy of system controls, to ensure compliance with established policy and operational procedures, to detect breaches in security, and to recommend any indicated changes in control, policy, and procedures.</a:t>
            </a:r>
          </a:p>
          <a:p>
            <a:pPr marL="0" indent="0">
              <a:buNone/>
            </a:pPr>
            <a:endParaRPr lang="en-US"/>
          </a:p>
          <a:p>
            <a:pPr marL="0" indent="0">
              <a:buNone/>
            </a:pPr>
            <a:r>
              <a:rPr lang="en-US"/>
              <a:t>An access control mechanism mediates between a user (or a process executing on behalf of a user) and system resources, such as applications, operating systems, firewalls, routers, files, and databases. </a:t>
            </a:r>
          </a:p>
          <a:p>
            <a:pPr marL="0" indent="0">
              <a:buNone/>
            </a:pPr>
            <a:r>
              <a:rPr lang="en-US"/>
              <a:t>The system must first authenticate an entity seeking access. Typically, the authentication function determines whether the user is permitted to access the system at all. Then the access control function determines if the specific requested access by this user is permitted.</a:t>
            </a:r>
          </a:p>
        </p:txBody>
      </p:sp>
    </p:spTree>
    <p:extLst>
      <p:ext uri="{BB962C8B-B14F-4D97-AF65-F5344CB8AC3E}">
        <p14:creationId xmlns:p14="http://schemas.microsoft.com/office/powerpoint/2010/main" val="5592766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214" t="4851" r="2857"/>
          <a:stretch/>
        </p:blipFill>
        <p:spPr>
          <a:xfrm>
            <a:off x="395536" y="188640"/>
            <a:ext cx="8424936" cy="6525344"/>
          </a:xfrm>
          <a:prstGeom prst="rect">
            <a:avLst/>
          </a:prstGeom>
          <a:solidFill>
            <a:schemeClr val="tx1"/>
          </a:solidFill>
        </p:spPr>
      </p:pic>
      <p:sp>
        <p:nvSpPr>
          <p:cNvPr id="4" name="Rectangle 3"/>
          <p:cNvSpPr/>
          <p:nvPr/>
        </p:nvSpPr>
        <p:spPr>
          <a:xfrm>
            <a:off x="3107496" y="3244334"/>
            <a:ext cx="2929007" cy="369332"/>
          </a:xfrm>
          <a:prstGeom prst="rect">
            <a:avLst/>
          </a:prstGeom>
        </p:spPr>
        <p:txBody>
          <a:bodyPr wrap="none">
            <a:spAutoFit/>
          </a:bodyPr>
          <a:lstStyle/>
          <a:p>
            <a:r>
              <a:rPr lang="en-US">
                <a:latin typeface="Times" charset="0"/>
              </a:rPr>
              <a:t>Source: Based on [SAND94].</a:t>
            </a:r>
            <a:endParaRPr lang="en-US">
              <a:effectLst/>
              <a:latin typeface="Times" charset="0"/>
            </a:endParaRPr>
          </a:p>
        </p:txBody>
      </p:sp>
      <p:sp>
        <p:nvSpPr>
          <p:cNvPr id="5" name="TextBox 4"/>
          <p:cNvSpPr txBox="1"/>
          <p:nvPr/>
        </p:nvSpPr>
        <p:spPr>
          <a:xfrm>
            <a:off x="2267744" y="6309320"/>
            <a:ext cx="2664296" cy="530915"/>
          </a:xfrm>
          <a:prstGeom prst="rect">
            <a:avLst/>
          </a:prstGeom>
          <a:noFill/>
        </p:spPr>
        <p:txBody>
          <a:bodyPr wrap="square" rtlCol="0">
            <a:spAutoFit/>
          </a:bodyPr>
          <a:lstStyle/>
          <a:p>
            <a:r>
              <a:rPr lang="en-US" sz="1050" i="1">
                <a:solidFill>
                  <a:schemeClr val="bg1"/>
                </a:solidFill>
                <a:latin typeface="+mn-lt"/>
              </a:rPr>
              <a:t>Source</a:t>
            </a:r>
            <a:r>
              <a:rPr lang="en-US" sz="1050">
                <a:solidFill>
                  <a:schemeClr val="bg1"/>
                </a:solidFill>
                <a:latin typeface="+mn-lt"/>
              </a:rPr>
              <a:t>: Based on [SAND94].</a:t>
            </a:r>
          </a:p>
          <a:p>
            <a:endParaRPr lang="en-US"/>
          </a:p>
        </p:txBody>
      </p:sp>
    </p:spTree>
  </p:cSld>
  <p:clrMapOvr>
    <a:masterClrMapping/>
  </p:clrMapOvr>
  <p:transition spd="med">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6712"/>
          </a:xfrm>
        </p:spPr>
        <p:txBody>
          <a:bodyPr/>
          <a:lstStyle/>
          <a:p>
            <a:r>
              <a:rPr lang="en-GB" b="1">
                <a:solidFill>
                  <a:srgbClr val="FFB91D"/>
                </a:solidFill>
              </a:rPr>
              <a:t>Access Control Policies</a:t>
            </a:r>
            <a:endParaRPr lang="en-US" b="1">
              <a:solidFill>
                <a:srgbClr val="FFB91D"/>
              </a:solidFill>
            </a:endParaRPr>
          </a:p>
        </p:txBody>
      </p:sp>
      <p:sp>
        <p:nvSpPr>
          <p:cNvPr id="3" name="Content Placeholder 2"/>
          <p:cNvSpPr>
            <a:spLocks noGrp="1"/>
          </p:cNvSpPr>
          <p:nvPr>
            <p:ph idx="1"/>
          </p:nvPr>
        </p:nvSpPr>
        <p:spPr>
          <a:xfrm>
            <a:off x="457200" y="1124744"/>
            <a:ext cx="8229600" cy="5001419"/>
          </a:xfrm>
        </p:spPr>
        <p:txBody>
          <a:bodyPr>
            <a:normAutofit fontScale="62500" lnSpcReduction="20000"/>
          </a:bodyPr>
          <a:lstStyle/>
          <a:p>
            <a:pPr marL="0" indent="0">
              <a:buNone/>
            </a:pPr>
            <a:r>
              <a:rPr lang="en-US"/>
              <a:t>An access control policy, which can be embodied in an authorization database, dictates what types of access are permitted, under what circumstances, and by whom. Access control policies are generally grouped into the following categories:</a:t>
            </a:r>
          </a:p>
          <a:p>
            <a:pPr marL="0" indent="0">
              <a:buNone/>
            </a:pPr>
            <a:endParaRPr lang="en-US"/>
          </a:p>
          <a:p>
            <a:r>
              <a:rPr lang="en-US" b="1"/>
              <a:t>Discretionary access control </a:t>
            </a:r>
            <a:r>
              <a:rPr lang="en-US"/>
              <a:t>(DAC): Controls access based on the identity of the requestor and on access rules (authorizations) stating what requestors are (or are not) allowed to do. This policy is termed </a:t>
            </a:r>
            <a:r>
              <a:rPr lang="en-US" i="1"/>
              <a:t>discretionary because an </a:t>
            </a:r>
            <a:r>
              <a:rPr lang="en-US"/>
              <a:t>entity might have access rights that permit the entity, by its own volition, to enable another entity to access some resource.</a:t>
            </a:r>
          </a:p>
          <a:p>
            <a:r>
              <a:rPr lang="en-US" b="1"/>
              <a:t>Mandatory access control </a:t>
            </a:r>
            <a:r>
              <a:rPr lang="en-US"/>
              <a:t>(MAC): Controls access based on comparing security labels (which indicate how sensitive or critical system resources are) with security clearances (which indicate system entities are eligible to access certain resources). This policy is termed </a:t>
            </a:r>
            <a:r>
              <a:rPr lang="en-US" i="1"/>
              <a:t>mandatory because an entity that has </a:t>
            </a:r>
            <a:r>
              <a:rPr lang="en-US"/>
              <a:t>clearance to access a resource may not, just by its own volition, enable another entity to access that resource.</a:t>
            </a:r>
          </a:p>
          <a:p>
            <a:r>
              <a:rPr lang="en-US" b="1"/>
              <a:t>Role-based access control (</a:t>
            </a:r>
            <a:r>
              <a:rPr lang="en-US"/>
              <a:t>RBAC): Controls access based on the roles that users have within the system and on rules stating what accesses are allowed to users in given roles.</a:t>
            </a:r>
          </a:p>
          <a:p>
            <a:r>
              <a:rPr lang="en-US" b="1">
                <a:solidFill>
                  <a:schemeClr val="tx1"/>
                </a:solidFill>
                <a:latin typeface="Arial" pitchFamily="-110" charset="0"/>
                <a:ea typeface="ＭＳ Ｐゴシック" pitchFamily="-110" charset="-128"/>
                <a:cs typeface="ＭＳ Ｐゴシック" pitchFamily="-110" charset="-128"/>
              </a:rPr>
              <a:t>Attribute-based access control </a:t>
            </a:r>
            <a:r>
              <a:rPr lang="en-US">
                <a:solidFill>
                  <a:schemeClr val="tx1"/>
                </a:solidFill>
                <a:latin typeface="Arial" pitchFamily="-110" charset="0"/>
                <a:ea typeface="ＭＳ Ｐゴシック" pitchFamily="-110" charset="-128"/>
                <a:cs typeface="ＭＳ Ｐゴシック" pitchFamily="-110" charset="-128"/>
              </a:rPr>
              <a:t>(ABAC): Controls access based on attributes of the user, the resource to be accessed, and current environmental conditions.</a:t>
            </a:r>
          </a:p>
          <a:p>
            <a:endParaRPr lang="en-US">
              <a:solidFill>
                <a:schemeClr val="tx1"/>
              </a:solidFill>
              <a:latin typeface="Arial" pitchFamily="-110" charset="0"/>
              <a:ea typeface="ＭＳ Ｐゴシック" pitchFamily="-110" charset="-128"/>
              <a:cs typeface="ＭＳ Ｐゴシック" pitchFamily="-110" charset="-128"/>
            </a:endParaRPr>
          </a:p>
          <a:p>
            <a:pPr marL="0" indent="0">
              <a:buNone/>
            </a:pPr>
            <a:r>
              <a:rPr lang="en-US">
                <a:solidFill>
                  <a:schemeClr val="tx1"/>
                </a:solidFill>
                <a:latin typeface="Arial" pitchFamily="-110" charset="0"/>
                <a:ea typeface="ＭＳ Ｐゴシック" pitchFamily="-110" charset="-128"/>
                <a:cs typeface="ＭＳ Ｐゴシック" pitchFamily="-110" charset="-128"/>
              </a:rPr>
              <a:t>These four policies are not mutually exclusive. An access control mechanism can employ two or even all three of these policies to cover different classes of system resources.</a:t>
            </a:r>
            <a:endParaRPr lang="en-US">
              <a:latin typeface="Times New Roman" pitchFamily="-110" charset="0"/>
            </a:endParaRPr>
          </a:p>
        </p:txBody>
      </p:sp>
    </p:spTree>
    <p:extLst>
      <p:ext uri="{BB962C8B-B14F-4D97-AF65-F5344CB8AC3E}">
        <p14:creationId xmlns:p14="http://schemas.microsoft.com/office/powerpoint/2010/main" val="25844790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1026"/>
          <p:cNvSpPr>
            <a:spLocks noGrp="1" noChangeArrowheads="1"/>
          </p:cNvSpPr>
          <p:nvPr>
            <p:ph type="title"/>
          </p:nvPr>
        </p:nvSpPr>
        <p:spPr>
          <a:xfrm>
            <a:off x="467544" y="116632"/>
            <a:ext cx="8229600" cy="1600200"/>
          </a:xfrm>
        </p:spPr>
        <p:txBody>
          <a:bodyPr>
            <a:normAutofit/>
          </a:bodyPr>
          <a:lstStyle/>
          <a:p>
            <a:pPr algn="ctr" eaLnBrk="1" fontAlgn="auto" hangingPunct="1">
              <a:spcAft>
                <a:spcPts val="0"/>
              </a:spcAft>
              <a:defRPr/>
            </a:pPr>
            <a:r>
              <a:rPr lang="en-GB" b="1">
                <a:solidFill>
                  <a:srgbClr val="FFB91D"/>
                </a:solidFill>
              </a:rPr>
              <a:t>Subjects, Objects, and Access Rights</a:t>
            </a:r>
            <a:endParaRPr lang="en-US" b="1">
              <a:solidFill>
                <a:srgbClr val="FFB91D"/>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692071272"/>
              </p:ext>
            </p:extLst>
          </p:nvPr>
        </p:nvGraphicFramePr>
        <p:xfrm>
          <a:off x="467544" y="2033464"/>
          <a:ext cx="8229600"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Ion</Template>
  <Application>Microsoft Office PowerPoint</Application>
  <PresentationFormat>On-screen Show (4:3)</PresentationFormat>
  <Slides>26</Slides>
  <Notes>16</Notes>
  <HiddenSlides>0</HiddenSlide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Executive</vt:lpstr>
      <vt:lpstr>PowerPoint Presentation</vt:lpstr>
      <vt:lpstr>Chapter 4</vt:lpstr>
      <vt:lpstr>Access Control Definition</vt:lpstr>
      <vt:lpstr>PowerPoint Presentation</vt:lpstr>
      <vt:lpstr>Access Control Principles</vt:lpstr>
      <vt:lpstr>Access Control Context</vt:lpstr>
      <vt:lpstr>PowerPoint Presentation</vt:lpstr>
      <vt:lpstr>Access Control Policies</vt:lpstr>
      <vt:lpstr>Subjects, Objects, and Access Rights</vt:lpstr>
      <vt:lpstr>Subject</vt:lpstr>
      <vt:lpstr>Classes of subject</vt:lpstr>
      <vt:lpstr>Object</vt:lpstr>
      <vt:lpstr>Types of Access Rights</vt:lpstr>
      <vt:lpstr>Discretionary Access Control (DAC) </vt:lpstr>
      <vt:lpstr>PowerPoint Presentation</vt:lpstr>
      <vt:lpstr>PowerPoint Presentation</vt:lpstr>
      <vt:lpstr>Role-based Access Control</vt:lpstr>
      <vt:lpstr>PowerPoint Presentation</vt:lpstr>
      <vt:lpstr>PowerPoint Presentation</vt:lpstr>
      <vt:lpstr>Attribute-Based Access Control (ABAC)</vt:lpstr>
      <vt:lpstr>Attribute-Based Access Control (ABAC)</vt:lpstr>
      <vt:lpstr>ABAC Model: Attributes</vt:lpstr>
      <vt:lpstr>Identity Management</vt:lpstr>
      <vt:lpstr>Credential Management</vt:lpstr>
      <vt:lpstr>Access Management</vt:lpstr>
      <vt:lpstr>Thank You!</vt:lpstr>
    </vt:vector>
  </TitlesOfParts>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4 Lecture Overheads</dc:subject>
  <dc:creator>Dr Lawrie Brown</dc:creator>
  <cp:revision>1</cp:revision>
  <dcterms:created xsi:type="dcterms:W3CDTF">2014-08-18T18:06:55Z</dcterms:created>
  <dcterms:modified xsi:type="dcterms:W3CDTF">2023-12-03T03:56:27Z</dcterms:modified>
</cp:coreProperties>
</file>

<file path=docProps/thumbnail.jpeg>
</file>